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Baloo" charset="1" panose="03080902040302020200"/>
      <p:regular r:id="rId24"/>
    </p:embeddedFont>
    <p:embeddedFont>
      <p:font typeface="Clear Sans" charset="1" panose="020B0503030202020304"/>
      <p:regular r:id="rId25"/>
    </p:embeddedFont>
    <p:embeddedFont>
      <p:font typeface="Arimo" charset="1" panose="020B0604020202020204"/>
      <p:regular r:id="rId26"/>
    </p:embeddedFont>
    <p:embeddedFont>
      <p:font typeface="DejaVu Serif Bold" charset="1" panose="02060803050605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5.gif" Type="http://schemas.openxmlformats.org/officeDocument/2006/relationships/image"/><Relationship Id="rId4" Target="../media/image28.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4.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sp>
        <p:nvSpPr>
          <p:cNvPr name="TextBox 2" id="2"/>
          <p:cNvSpPr txBox="true"/>
          <p:nvPr/>
        </p:nvSpPr>
        <p:spPr>
          <a:xfrm rot="0">
            <a:off x="1480050" y="3798169"/>
            <a:ext cx="15327900" cy="2114550"/>
          </a:xfrm>
          <a:prstGeom prst="rect">
            <a:avLst/>
          </a:prstGeom>
        </p:spPr>
        <p:txBody>
          <a:bodyPr anchor="t" rtlCol="false" tIns="0" lIns="0" bIns="0" rIns="0">
            <a:spAutoFit/>
          </a:bodyPr>
          <a:lstStyle/>
          <a:p>
            <a:pPr algn="ctr">
              <a:lnSpc>
                <a:spcPts val="8399"/>
              </a:lnSpc>
            </a:pPr>
            <a:r>
              <a:rPr lang="en-US" sz="6999">
                <a:solidFill>
                  <a:srgbClr val="FFFAEF"/>
                </a:solidFill>
                <a:latin typeface="Baloo"/>
              </a:rPr>
              <a:t>Identity and Access </a:t>
            </a:r>
          </a:p>
          <a:p>
            <a:pPr algn="ctr">
              <a:lnSpc>
                <a:spcPts val="8399"/>
              </a:lnSpc>
            </a:pPr>
            <a:r>
              <a:rPr lang="en-US" sz="6999">
                <a:solidFill>
                  <a:srgbClr val="FFFAEF"/>
                </a:solidFill>
                <a:latin typeface="Baloo"/>
              </a:rPr>
              <a:t>Management System</a:t>
            </a:r>
          </a:p>
        </p:txBody>
      </p:sp>
      <p:sp>
        <p:nvSpPr>
          <p:cNvPr name="TextBox 3" id="3"/>
          <p:cNvSpPr txBox="true"/>
          <p:nvPr/>
        </p:nvSpPr>
        <p:spPr>
          <a:xfrm rot="0">
            <a:off x="1480050" y="70783"/>
            <a:ext cx="15327900" cy="563880"/>
          </a:xfrm>
          <a:prstGeom prst="rect">
            <a:avLst/>
          </a:prstGeom>
        </p:spPr>
        <p:txBody>
          <a:bodyPr anchor="t" rtlCol="false" tIns="0" lIns="0" bIns="0" rIns="0">
            <a:spAutoFit/>
          </a:bodyPr>
          <a:lstStyle/>
          <a:p>
            <a:pPr algn="ctr">
              <a:lnSpc>
                <a:spcPts val="4620"/>
              </a:lnSpc>
            </a:pPr>
            <a:r>
              <a:rPr lang="en-US" sz="3300">
                <a:solidFill>
                  <a:srgbClr val="FFFAEF"/>
                </a:solidFill>
                <a:latin typeface="Clear Sans"/>
              </a:rPr>
              <a:t>Samsung R&amp;D Vietnam (SRV)</a:t>
            </a:r>
          </a:p>
        </p:txBody>
      </p:sp>
      <p:pic>
        <p:nvPicPr>
          <p:cNvPr name="Picture 4" id="4"/>
          <p:cNvPicPr>
            <a:picLocks noChangeAspect="true"/>
          </p:cNvPicPr>
          <p:nvPr/>
        </p:nvPicPr>
        <p:blipFill>
          <a:blip r:embed="rId2"/>
          <a:srcRect l="64771" t="21970" r="0" b="0"/>
          <a:stretch>
            <a:fillRect/>
          </a:stretch>
        </p:blipFill>
        <p:spPr>
          <a:xfrm flipH="false" flipV="false" rot="5400000">
            <a:off x="2310738" y="4172522"/>
            <a:ext cx="3803740" cy="8425216"/>
          </a:xfrm>
          <a:prstGeom prst="rect">
            <a:avLst/>
          </a:prstGeom>
        </p:spPr>
      </p:pic>
      <p:grpSp>
        <p:nvGrpSpPr>
          <p:cNvPr name="Group 5" id="5"/>
          <p:cNvGrpSpPr/>
          <p:nvPr/>
        </p:nvGrpSpPr>
        <p:grpSpPr>
          <a:xfrm rot="0">
            <a:off x="16356600" y="9076225"/>
            <a:ext cx="902700" cy="182075"/>
            <a:chOff x="0" y="0"/>
            <a:chExt cx="2128209" cy="429260"/>
          </a:xfrm>
        </p:grpSpPr>
        <p:sp>
          <p:nvSpPr>
            <p:cNvPr name="Freeform 6" id="6"/>
            <p:cNvSpPr/>
            <p:nvPr/>
          </p:nvSpPr>
          <p:spPr>
            <a:xfrm flipH="false" flipV="false" rot="0">
              <a:off x="0" y="-5080"/>
              <a:ext cx="2128209" cy="434340"/>
            </a:xfrm>
            <a:custGeom>
              <a:avLst/>
              <a:gdLst/>
              <a:ahLst/>
              <a:cxnLst/>
              <a:rect r="r" b="b" t="t" l="l"/>
              <a:pathLst>
                <a:path h="434340" w="2128209">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name="Picture 7" id="7"/>
          <p:cNvPicPr>
            <a:picLocks noChangeAspect="true"/>
          </p:cNvPicPr>
          <p:nvPr/>
        </p:nvPicPr>
        <p:blipFill>
          <a:blip r:embed="rId3"/>
          <a:srcRect l="0" t="0" r="0" b="0"/>
          <a:stretch>
            <a:fillRect/>
          </a:stretch>
        </p:blipFill>
        <p:spPr>
          <a:xfrm flipH="false" flipV="false" rot="-7094170">
            <a:off x="14148180" y="-2590072"/>
            <a:ext cx="7036829" cy="7237544"/>
          </a:xfrm>
          <a:prstGeom prst="rect">
            <a:avLst/>
          </a:prstGeom>
        </p:spPr>
      </p:pic>
      <p:sp>
        <p:nvSpPr>
          <p:cNvPr name="TextBox 8" id="8"/>
          <p:cNvSpPr txBox="true"/>
          <p:nvPr/>
        </p:nvSpPr>
        <p:spPr>
          <a:xfrm rot="0">
            <a:off x="1480050" y="9329285"/>
            <a:ext cx="15327900" cy="606425"/>
          </a:xfrm>
          <a:prstGeom prst="rect">
            <a:avLst/>
          </a:prstGeom>
        </p:spPr>
        <p:txBody>
          <a:bodyPr anchor="t" rtlCol="false" tIns="0" lIns="0" bIns="0" rIns="0">
            <a:spAutoFit/>
          </a:bodyPr>
          <a:lstStyle/>
          <a:p>
            <a:pPr algn="ctr">
              <a:lnSpc>
                <a:spcPts val="4900"/>
              </a:lnSpc>
            </a:pPr>
            <a:r>
              <a:rPr lang="en-US" sz="3500">
                <a:solidFill>
                  <a:srgbClr val="FFFAEF"/>
                </a:solidFill>
                <a:latin typeface="Clear Sans"/>
              </a:rPr>
              <a:t>Ha Noi, May 25th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5400000">
            <a:off x="1041561" y="-1041561"/>
            <a:ext cx="4331879" cy="6415001"/>
          </a:xfrm>
          <a:prstGeom prst="rect">
            <a:avLst/>
          </a:prstGeom>
        </p:spPr>
      </p:pic>
      <p:sp>
        <p:nvSpPr>
          <p:cNvPr name="Freeform 3" id="3"/>
          <p:cNvSpPr/>
          <p:nvPr/>
        </p:nvSpPr>
        <p:spPr>
          <a:xfrm flipH="false" flipV="false" rot="0">
            <a:off x="2181752" y="3093366"/>
            <a:ext cx="14400993" cy="6048923"/>
          </a:xfrm>
          <a:custGeom>
            <a:avLst/>
            <a:gdLst/>
            <a:ahLst/>
            <a:cxnLst/>
            <a:rect r="r" b="b" t="t" l="l"/>
            <a:pathLst>
              <a:path h="6048923" w="14400993">
                <a:moveTo>
                  <a:pt x="0" y="0"/>
                </a:moveTo>
                <a:lnTo>
                  <a:pt x="14400993" y="0"/>
                </a:lnTo>
                <a:lnTo>
                  <a:pt x="14400993" y="6048924"/>
                </a:lnTo>
                <a:lnTo>
                  <a:pt x="0" y="6048924"/>
                </a:lnTo>
                <a:lnTo>
                  <a:pt x="0" y="0"/>
                </a:lnTo>
                <a:close/>
              </a:path>
            </a:pathLst>
          </a:custGeom>
          <a:blipFill>
            <a:blip r:embed="rId3"/>
            <a:stretch>
              <a:fillRect l="0" t="0" r="0" b="0"/>
            </a:stretch>
          </a:blipFill>
        </p:spPr>
      </p:sp>
      <p:sp>
        <p:nvSpPr>
          <p:cNvPr name="TextBox 4" id="4"/>
          <p:cNvSpPr txBox="true"/>
          <p:nvPr/>
        </p:nvSpPr>
        <p:spPr>
          <a:xfrm rot="0">
            <a:off x="6272565" y="552681"/>
            <a:ext cx="5514877" cy="670243"/>
          </a:xfrm>
          <a:prstGeom prst="rect">
            <a:avLst/>
          </a:prstGeom>
        </p:spPr>
        <p:txBody>
          <a:bodyPr anchor="t" rtlCol="false" tIns="0" lIns="0" bIns="0" rIns="0">
            <a:spAutoFit/>
          </a:bodyPr>
          <a:lstStyle/>
          <a:p>
            <a:pPr algn="ctr">
              <a:lnSpc>
                <a:spcPts val="5492"/>
              </a:lnSpc>
            </a:pPr>
            <a:r>
              <a:rPr lang="en-US" sz="4224">
                <a:solidFill>
                  <a:srgbClr val="FFFAEF"/>
                </a:solidFill>
                <a:latin typeface="Baloo"/>
              </a:rPr>
              <a:t>OpenID Connect Flow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5400000">
            <a:off x="1041561" y="-1041561"/>
            <a:ext cx="4331879" cy="6415001"/>
          </a:xfrm>
          <a:prstGeom prst="rect">
            <a:avLst/>
          </a:prstGeom>
        </p:spPr>
      </p:pic>
      <p:sp>
        <p:nvSpPr>
          <p:cNvPr name="Freeform 3" id="3"/>
          <p:cNvSpPr/>
          <p:nvPr/>
        </p:nvSpPr>
        <p:spPr>
          <a:xfrm flipH="false" flipV="false" rot="0">
            <a:off x="3549913" y="2436670"/>
            <a:ext cx="11378089" cy="6521499"/>
          </a:xfrm>
          <a:custGeom>
            <a:avLst/>
            <a:gdLst/>
            <a:ahLst/>
            <a:cxnLst/>
            <a:rect r="r" b="b" t="t" l="l"/>
            <a:pathLst>
              <a:path h="6521499" w="11378089">
                <a:moveTo>
                  <a:pt x="0" y="0"/>
                </a:moveTo>
                <a:lnTo>
                  <a:pt x="11378089" y="0"/>
                </a:lnTo>
                <a:lnTo>
                  <a:pt x="11378089" y="6521499"/>
                </a:lnTo>
                <a:lnTo>
                  <a:pt x="0" y="6521499"/>
                </a:lnTo>
                <a:lnTo>
                  <a:pt x="0" y="0"/>
                </a:lnTo>
                <a:close/>
              </a:path>
            </a:pathLst>
          </a:custGeom>
          <a:blipFill>
            <a:blip r:embed="rId3"/>
            <a:stretch>
              <a:fillRect l="0" t="0" r="0" b="0"/>
            </a:stretch>
          </a:blipFill>
        </p:spPr>
      </p:sp>
      <p:sp>
        <p:nvSpPr>
          <p:cNvPr name="TextBox 4" id="4"/>
          <p:cNvSpPr txBox="true"/>
          <p:nvPr/>
        </p:nvSpPr>
        <p:spPr>
          <a:xfrm rot="0">
            <a:off x="6272565" y="552681"/>
            <a:ext cx="5514877" cy="670243"/>
          </a:xfrm>
          <a:prstGeom prst="rect">
            <a:avLst/>
          </a:prstGeom>
        </p:spPr>
        <p:txBody>
          <a:bodyPr anchor="t" rtlCol="false" tIns="0" lIns="0" bIns="0" rIns="0">
            <a:spAutoFit/>
          </a:bodyPr>
          <a:lstStyle/>
          <a:p>
            <a:pPr algn="ctr">
              <a:lnSpc>
                <a:spcPts val="5492"/>
              </a:lnSpc>
            </a:pPr>
            <a:r>
              <a:rPr lang="en-US" sz="4224">
                <a:solidFill>
                  <a:srgbClr val="FFFAEF"/>
                </a:solidFill>
                <a:latin typeface="Baloo"/>
              </a:rPr>
              <a:t>KeyCloak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320369">
            <a:off x="11716879" y="2860634"/>
            <a:ext cx="10343361" cy="9124746"/>
          </a:xfrm>
          <a:prstGeom prst="rect">
            <a:avLst/>
          </a:prstGeom>
        </p:spPr>
      </p:pic>
      <p:sp>
        <p:nvSpPr>
          <p:cNvPr name="TextBox 3" id="3"/>
          <p:cNvSpPr txBox="true"/>
          <p:nvPr/>
        </p:nvSpPr>
        <p:spPr>
          <a:xfrm rot="0">
            <a:off x="10040285" y="3798965"/>
            <a:ext cx="7074427" cy="2114550"/>
          </a:xfrm>
          <a:prstGeom prst="rect">
            <a:avLst/>
          </a:prstGeom>
        </p:spPr>
        <p:txBody>
          <a:bodyPr anchor="t" rtlCol="false" tIns="0" lIns="0" bIns="0" rIns="0">
            <a:spAutoFit/>
          </a:bodyPr>
          <a:lstStyle/>
          <a:p>
            <a:pPr algn="r">
              <a:lnSpc>
                <a:spcPts val="8399"/>
              </a:lnSpc>
            </a:pPr>
            <a:r>
              <a:rPr lang="en-US" sz="6999">
                <a:solidFill>
                  <a:srgbClr val="000000"/>
                </a:solidFill>
                <a:latin typeface="Baloo"/>
              </a:rPr>
              <a:t>Implementation and Testing</a:t>
            </a:r>
          </a:p>
        </p:txBody>
      </p:sp>
      <p:graphicFrame>
        <p:nvGraphicFramePr>
          <p:cNvPr name="Table 4" id="4"/>
          <p:cNvGraphicFramePr>
            <a:graphicFrameLocks noGrp="true"/>
          </p:cNvGraphicFramePr>
          <p:nvPr/>
        </p:nvGraphicFramePr>
        <p:xfrm>
          <a:off x="749384" y="1028700"/>
          <a:ext cx="9290901" cy="7814067"/>
        </p:xfrm>
        <a:graphic>
          <a:graphicData uri="http://schemas.openxmlformats.org/drawingml/2006/table">
            <a:tbl>
              <a:tblPr/>
              <a:tblGrid>
                <a:gridCol w="2839408"/>
                <a:gridCol w="6451493"/>
              </a:tblGrid>
              <a:tr h="1072027">
                <a:tc>
                  <a:txBody>
                    <a:bodyPr anchor="t" rtlCol="false"/>
                    <a:lstStyle/>
                    <a:p>
                      <a:pPr algn="ctr">
                        <a:lnSpc>
                          <a:spcPts val="448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Arimo"/>
                        </a:rPr>
                        <a:t>Task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92668">
                <a:tc>
                  <a:txBody>
                    <a:bodyPr anchor="t" rtlCol="false"/>
                    <a:lstStyle/>
                    <a:p>
                      <a:pPr algn="ctr">
                        <a:lnSpc>
                          <a:spcPts val="4200"/>
                        </a:lnSpc>
                        <a:defRPr/>
                      </a:pPr>
                      <a:r>
                        <a:rPr lang="en-US" sz="3000">
                          <a:solidFill>
                            <a:srgbClr val="000000"/>
                          </a:solidFill>
                          <a:latin typeface="Arimo"/>
                        </a:rPr>
                        <a:t>1 week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539746" indent="-269873" lvl="1">
                        <a:lnSpc>
                          <a:spcPts val="3499"/>
                        </a:lnSpc>
                        <a:buFont typeface="Arial"/>
                        <a:buChar char="•"/>
                        <a:defRPr/>
                      </a:pPr>
                      <a:r>
                        <a:rPr lang="en-US" sz="2499">
                          <a:solidFill>
                            <a:srgbClr val="000000"/>
                          </a:solidFill>
                          <a:latin typeface="Arimo"/>
                        </a:rPr>
                        <a:t>Research, read documentation </a:t>
                      </a:r>
                      <a:endParaRPr lang="en-US" sz="1100"/>
                    </a:p>
                    <a:p>
                      <a:pPr algn="l" marL="539746" indent="-269873" lvl="1">
                        <a:lnSpc>
                          <a:spcPts val="3499"/>
                        </a:lnSpc>
                        <a:buFont typeface="Arial"/>
                        <a:buChar char="•"/>
                      </a:pPr>
                      <a:r>
                        <a:rPr lang="en-US" sz="2499">
                          <a:solidFill>
                            <a:srgbClr val="000000"/>
                          </a:solidFill>
                          <a:latin typeface="Arimo"/>
                        </a:rPr>
                        <a:t>Planing idea</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01205">
                <a:tc>
                  <a:txBody>
                    <a:bodyPr anchor="t" rtlCol="false"/>
                    <a:lstStyle/>
                    <a:p>
                      <a:pPr algn="ctr">
                        <a:lnSpc>
                          <a:spcPts val="4480"/>
                        </a:lnSpc>
                        <a:defRPr/>
                      </a:pPr>
                      <a:r>
                        <a:rPr lang="en-US" sz="3200">
                          <a:solidFill>
                            <a:srgbClr val="000000"/>
                          </a:solidFill>
                          <a:latin typeface="Arimo"/>
                        </a:rPr>
                        <a:t>2 weeks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539749" indent="-269875" lvl="1">
                        <a:lnSpc>
                          <a:spcPts val="3499"/>
                        </a:lnSpc>
                        <a:buFont typeface="Arial"/>
                        <a:buChar char="•"/>
                        <a:defRPr/>
                      </a:pPr>
                      <a:r>
                        <a:rPr lang="en-US" sz="2499">
                          <a:solidFill>
                            <a:srgbClr val="000000"/>
                          </a:solidFill>
                          <a:latin typeface="Arimo"/>
                        </a:rPr>
                        <a:t>Setup environment</a:t>
                      </a:r>
                      <a:endParaRPr lang="en-US" sz="1100"/>
                    </a:p>
                    <a:p>
                      <a:pPr algn="l" marL="539749" indent="-269875" lvl="1">
                        <a:lnSpc>
                          <a:spcPts val="3499"/>
                        </a:lnSpc>
                        <a:buFont typeface="Arial"/>
                        <a:buChar char="•"/>
                      </a:pPr>
                      <a:r>
                        <a:rPr lang="en-US" sz="2499">
                          <a:solidFill>
                            <a:srgbClr val="000000"/>
                          </a:solidFill>
                          <a:latin typeface="Arimo"/>
                        </a:rPr>
                        <a:t>Choose technology</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28661">
                <a:tc>
                  <a:txBody>
                    <a:bodyPr anchor="t" rtlCol="false"/>
                    <a:lstStyle/>
                    <a:p>
                      <a:pPr algn="ctr">
                        <a:lnSpc>
                          <a:spcPts val="4480"/>
                        </a:lnSpc>
                        <a:defRPr/>
                      </a:pPr>
                      <a:r>
                        <a:rPr lang="en-US" sz="3200">
                          <a:solidFill>
                            <a:srgbClr val="000000"/>
                          </a:solidFill>
                          <a:latin typeface="Arimo"/>
                        </a:rPr>
                        <a:t>2 weeks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539749" indent="-269875" lvl="1">
                        <a:lnSpc>
                          <a:spcPts val="3499"/>
                        </a:lnSpc>
                        <a:buFont typeface="Arial"/>
                        <a:buChar char="•"/>
                        <a:defRPr/>
                      </a:pPr>
                      <a:r>
                        <a:rPr lang="en-US" sz="2499">
                          <a:solidFill>
                            <a:srgbClr val="000000"/>
                          </a:solidFill>
                          <a:latin typeface="Arimo"/>
                        </a:rPr>
                        <a:t>Design Database</a:t>
                      </a:r>
                      <a:endParaRPr lang="en-US" sz="1100"/>
                    </a:p>
                    <a:p>
                      <a:pPr algn="l" marL="539749" indent="-269875" lvl="1">
                        <a:lnSpc>
                          <a:spcPts val="3499"/>
                        </a:lnSpc>
                        <a:buFont typeface="Arial"/>
                        <a:buChar char="•"/>
                      </a:pPr>
                      <a:r>
                        <a:rPr lang="en-US" sz="2499">
                          <a:solidFill>
                            <a:srgbClr val="000000"/>
                          </a:solidFill>
                          <a:latin typeface="Arimo"/>
                        </a:rPr>
                        <a:t>Design Web Service Architecture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19506">
                <a:tc>
                  <a:txBody>
                    <a:bodyPr anchor="t" rtlCol="false"/>
                    <a:lstStyle/>
                    <a:p>
                      <a:pPr algn="ctr">
                        <a:lnSpc>
                          <a:spcPts val="4480"/>
                        </a:lnSpc>
                        <a:defRPr/>
                      </a:pPr>
                      <a:r>
                        <a:rPr lang="en-US" sz="3200">
                          <a:solidFill>
                            <a:srgbClr val="000000"/>
                          </a:solidFill>
                          <a:latin typeface="Arimo"/>
                        </a:rPr>
                        <a:t>2 weeks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539749" indent="-269875" lvl="1">
                        <a:lnSpc>
                          <a:spcPts val="3499"/>
                        </a:lnSpc>
                        <a:buFont typeface="Arial"/>
                        <a:buChar char="•"/>
                        <a:defRPr/>
                      </a:pPr>
                      <a:r>
                        <a:rPr lang="en-US" sz="2499">
                          <a:solidFill>
                            <a:srgbClr val="000000"/>
                          </a:solidFill>
                          <a:latin typeface="Arimo"/>
                        </a:rPr>
                        <a:t>Development and Implementation</a:t>
                      </a:r>
                      <a:endParaRPr lang="en-US" sz="1100"/>
                    </a:p>
                    <a:p>
                      <a:pPr algn="l" marL="539749" indent="-269875" lvl="1">
                        <a:lnSpc>
                          <a:spcPts val="3499"/>
                        </a:lnSpc>
                        <a:buFont typeface="Arial"/>
                        <a:buChar char="•"/>
                      </a:pPr>
                      <a:r>
                        <a:rPr lang="en-US" sz="2499">
                          <a:solidFill>
                            <a:srgbClr val="000000"/>
                          </a:solidFill>
                          <a:latin typeface="Arimo"/>
                        </a:rPr>
                        <a:t>Testing and Fixing bug</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709230" y="1310027"/>
            <a:ext cx="846683" cy="504825"/>
          </a:xfrm>
          <a:prstGeom prst="rect">
            <a:avLst/>
          </a:prstGeom>
        </p:spPr>
        <p:txBody>
          <a:bodyPr anchor="t" rtlCol="false" tIns="0" lIns="0" bIns="0" rIns="0">
            <a:spAutoFit/>
          </a:bodyPr>
          <a:lstStyle/>
          <a:p>
            <a:pPr algn="ctr">
              <a:lnSpc>
                <a:spcPts val="3900"/>
              </a:lnSpc>
              <a:spcBef>
                <a:spcPct val="0"/>
              </a:spcBef>
            </a:pPr>
            <a:r>
              <a:rPr lang="en-US" sz="3000">
                <a:solidFill>
                  <a:srgbClr val="000000"/>
                </a:solidFill>
                <a:latin typeface="Arimo"/>
              </a:rPr>
              <a:t>Time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0">
            <a:off x="3161116" y="1028700"/>
            <a:ext cx="13195652" cy="8439719"/>
          </a:xfrm>
          <a:custGeom>
            <a:avLst/>
            <a:gdLst/>
            <a:ahLst/>
            <a:cxnLst/>
            <a:rect r="r" b="b" t="t" l="l"/>
            <a:pathLst>
              <a:path h="8439719" w="13195652">
                <a:moveTo>
                  <a:pt x="0" y="0"/>
                </a:moveTo>
                <a:lnTo>
                  <a:pt x="13195652" y="0"/>
                </a:lnTo>
                <a:lnTo>
                  <a:pt x="13195652" y="8439719"/>
                </a:lnTo>
                <a:lnTo>
                  <a:pt x="0" y="8439719"/>
                </a:lnTo>
                <a:lnTo>
                  <a:pt x="0" y="0"/>
                </a:lnTo>
                <a:close/>
              </a:path>
            </a:pathLst>
          </a:custGeom>
          <a:blipFill>
            <a:blip r:embed="rId2"/>
            <a:stretch>
              <a:fillRect l="0" t="0" r="0" b="0"/>
            </a:stretch>
          </a:blipFill>
        </p:spPr>
      </p:sp>
      <p:sp>
        <p:nvSpPr>
          <p:cNvPr name="TextBox 3" id="3"/>
          <p:cNvSpPr txBox="true"/>
          <p:nvPr/>
        </p:nvSpPr>
        <p:spPr>
          <a:xfrm rot="0">
            <a:off x="5986399" y="241032"/>
            <a:ext cx="6407357" cy="413164"/>
          </a:xfrm>
          <a:prstGeom prst="rect">
            <a:avLst/>
          </a:prstGeom>
        </p:spPr>
        <p:txBody>
          <a:bodyPr anchor="t" rtlCol="false" tIns="0" lIns="0" bIns="0" rIns="0">
            <a:spAutoFit/>
          </a:bodyPr>
          <a:lstStyle/>
          <a:p>
            <a:pPr algn="ctr">
              <a:lnSpc>
                <a:spcPts val="3385"/>
              </a:lnSpc>
              <a:spcBef>
                <a:spcPct val="0"/>
              </a:spcBef>
            </a:pPr>
            <a:r>
              <a:rPr lang="en-US" sz="2604">
                <a:solidFill>
                  <a:srgbClr val="000000"/>
                </a:solidFill>
                <a:latin typeface="Baloo"/>
              </a:rPr>
              <a:t>Single Sign On Flow</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0">
            <a:off x="3858660" y="793218"/>
            <a:ext cx="11226427" cy="9242362"/>
          </a:xfrm>
          <a:custGeom>
            <a:avLst/>
            <a:gdLst/>
            <a:ahLst/>
            <a:cxnLst/>
            <a:rect r="r" b="b" t="t" l="l"/>
            <a:pathLst>
              <a:path h="9242362" w="11226427">
                <a:moveTo>
                  <a:pt x="0" y="0"/>
                </a:moveTo>
                <a:lnTo>
                  <a:pt x="11226427" y="0"/>
                </a:lnTo>
                <a:lnTo>
                  <a:pt x="11226427" y="9242362"/>
                </a:lnTo>
                <a:lnTo>
                  <a:pt x="0" y="9242362"/>
                </a:lnTo>
                <a:lnTo>
                  <a:pt x="0" y="0"/>
                </a:lnTo>
                <a:close/>
              </a:path>
            </a:pathLst>
          </a:custGeom>
          <a:blipFill>
            <a:blip r:embed="rId2"/>
            <a:stretch>
              <a:fillRect l="0" t="-121" r="-134" b="-121"/>
            </a:stretch>
          </a:blipFill>
        </p:spPr>
      </p:sp>
      <p:sp>
        <p:nvSpPr>
          <p:cNvPr name="TextBox 3" id="3"/>
          <p:cNvSpPr txBox="true"/>
          <p:nvPr/>
        </p:nvSpPr>
        <p:spPr>
          <a:xfrm rot="0">
            <a:off x="5986399" y="241032"/>
            <a:ext cx="6407357" cy="413164"/>
          </a:xfrm>
          <a:prstGeom prst="rect">
            <a:avLst/>
          </a:prstGeom>
        </p:spPr>
        <p:txBody>
          <a:bodyPr anchor="t" rtlCol="false" tIns="0" lIns="0" bIns="0" rIns="0">
            <a:spAutoFit/>
          </a:bodyPr>
          <a:lstStyle/>
          <a:p>
            <a:pPr algn="ctr">
              <a:lnSpc>
                <a:spcPts val="3385"/>
              </a:lnSpc>
              <a:spcBef>
                <a:spcPct val="0"/>
              </a:spcBef>
            </a:pPr>
            <a:r>
              <a:rPr lang="en-US" sz="2604">
                <a:solidFill>
                  <a:srgbClr val="000000"/>
                </a:solidFill>
                <a:latin typeface="Baloo"/>
              </a:rPr>
              <a:t>OpenID Connect authorization code flow.</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0">
            <a:off x="5445855" y="415821"/>
            <a:ext cx="11813445" cy="9455357"/>
          </a:xfrm>
          <a:custGeom>
            <a:avLst/>
            <a:gdLst/>
            <a:ahLst/>
            <a:cxnLst/>
            <a:rect r="r" b="b" t="t" l="l"/>
            <a:pathLst>
              <a:path h="9455357" w="11813445">
                <a:moveTo>
                  <a:pt x="0" y="0"/>
                </a:moveTo>
                <a:lnTo>
                  <a:pt x="11813445" y="0"/>
                </a:lnTo>
                <a:lnTo>
                  <a:pt x="11813445" y="9455358"/>
                </a:lnTo>
                <a:lnTo>
                  <a:pt x="0" y="9455358"/>
                </a:lnTo>
                <a:lnTo>
                  <a:pt x="0" y="0"/>
                </a:lnTo>
                <a:close/>
              </a:path>
            </a:pathLst>
          </a:custGeom>
          <a:blipFill>
            <a:blip r:embed="rId2"/>
            <a:stretch>
              <a:fillRect l="0" t="0" r="0" b="0"/>
            </a:stretch>
          </a:blipFill>
        </p:spPr>
      </p:sp>
      <p:sp>
        <p:nvSpPr>
          <p:cNvPr name="TextBox 3" id="3"/>
          <p:cNvSpPr txBox="true"/>
          <p:nvPr/>
        </p:nvSpPr>
        <p:spPr>
          <a:xfrm rot="0">
            <a:off x="220377" y="607366"/>
            <a:ext cx="4483351" cy="413164"/>
          </a:xfrm>
          <a:prstGeom prst="rect">
            <a:avLst/>
          </a:prstGeom>
        </p:spPr>
        <p:txBody>
          <a:bodyPr anchor="t" rtlCol="false" tIns="0" lIns="0" bIns="0" rIns="0">
            <a:spAutoFit/>
          </a:bodyPr>
          <a:lstStyle/>
          <a:p>
            <a:pPr algn="ctr">
              <a:lnSpc>
                <a:spcPts val="3385"/>
              </a:lnSpc>
              <a:spcBef>
                <a:spcPct val="0"/>
              </a:spcBef>
            </a:pPr>
            <a:r>
              <a:rPr lang="en-US" sz="2604">
                <a:solidFill>
                  <a:srgbClr val="000000"/>
                </a:solidFill>
                <a:latin typeface="Baloo"/>
              </a:rPr>
              <a:t>Database Design</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FFAEF"/>
        </a:solidFill>
      </p:bgPr>
    </p:bg>
    <p:spTree>
      <p:nvGrpSpPr>
        <p:cNvPr id="1" name=""/>
        <p:cNvGrpSpPr/>
        <p:nvPr/>
      </p:nvGrpSpPr>
      <p:grpSpPr>
        <a:xfrm>
          <a:off x="0" y="0"/>
          <a:ext cx="0" cy="0"/>
          <a:chOff x="0" y="0"/>
          <a:chExt cx="0" cy="0"/>
        </a:xfrm>
      </p:grpSpPr>
      <p:sp>
        <p:nvSpPr>
          <p:cNvPr name="TextBox 2" id="2"/>
          <p:cNvSpPr txBox="true"/>
          <p:nvPr/>
        </p:nvSpPr>
        <p:spPr>
          <a:xfrm rot="0">
            <a:off x="1286527" y="4020622"/>
            <a:ext cx="3432624" cy="805264"/>
          </a:xfrm>
          <a:prstGeom prst="rect">
            <a:avLst/>
          </a:prstGeom>
        </p:spPr>
        <p:txBody>
          <a:bodyPr anchor="t" rtlCol="false" tIns="0" lIns="0" bIns="0" rIns="0">
            <a:spAutoFit/>
          </a:bodyPr>
          <a:lstStyle/>
          <a:p>
            <a:pPr algn="ctr">
              <a:lnSpc>
                <a:spcPts val="6589"/>
              </a:lnSpc>
              <a:spcBef>
                <a:spcPct val="0"/>
              </a:spcBef>
            </a:pPr>
            <a:r>
              <a:rPr lang="en-US" sz="5069">
                <a:solidFill>
                  <a:srgbClr val="000000"/>
                </a:solidFill>
                <a:latin typeface="Baloo"/>
              </a:rPr>
              <a:t>Technology</a:t>
            </a:r>
          </a:p>
        </p:txBody>
      </p:sp>
      <p:sp>
        <p:nvSpPr>
          <p:cNvPr name="TextBox 3" id="3"/>
          <p:cNvSpPr txBox="true"/>
          <p:nvPr/>
        </p:nvSpPr>
        <p:spPr>
          <a:xfrm rot="0">
            <a:off x="7260929" y="638056"/>
            <a:ext cx="8276128" cy="865962"/>
          </a:xfrm>
          <a:prstGeom prst="rect">
            <a:avLst/>
          </a:prstGeom>
        </p:spPr>
        <p:txBody>
          <a:bodyPr anchor="t" rtlCol="false" tIns="0" lIns="0" bIns="0" rIns="0">
            <a:spAutoFit/>
          </a:bodyPr>
          <a:lstStyle/>
          <a:p>
            <a:pPr algn="l">
              <a:lnSpc>
                <a:spcPts val="6908"/>
              </a:lnSpc>
              <a:spcBef>
                <a:spcPct val="0"/>
              </a:spcBef>
            </a:pPr>
            <a:r>
              <a:rPr lang="en-US" sz="5313">
                <a:solidFill>
                  <a:srgbClr val="000000"/>
                </a:solidFill>
                <a:latin typeface="Baloo"/>
              </a:rPr>
              <a:t>Authorization Server</a:t>
            </a:r>
          </a:p>
        </p:txBody>
      </p:sp>
      <p:sp>
        <p:nvSpPr>
          <p:cNvPr name="TextBox 4" id="4"/>
          <p:cNvSpPr txBox="true"/>
          <p:nvPr/>
        </p:nvSpPr>
        <p:spPr>
          <a:xfrm rot="0">
            <a:off x="7968551" y="1465918"/>
            <a:ext cx="8757301" cy="4912850"/>
          </a:xfrm>
          <a:prstGeom prst="rect">
            <a:avLst/>
          </a:prstGeom>
        </p:spPr>
        <p:txBody>
          <a:bodyPr anchor="t" rtlCol="false" tIns="0" lIns="0" bIns="0" rIns="0">
            <a:spAutoFit/>
          </a:bodyPr>
          <a:lstStyle/>
          <a:p>
            <a:pPr algn="l">
              <a:lnSpc>
                <a:spcPts val="4898"/>
              </a:lnSpc>
            </a:pPr>
            <a:r>
              <a:rPr lang="en-US" sz="3767">
                <a:solidFill>
                  <a:srgbClr val="000000"/>
                </a:solidFill>
                <a:latin typeface="Baloo"/>
              </a:rPr>
              <a:t>FrontEnd:</a:t>
            </a:r>
          </a:p>
          <a:p>
            <a:pPr algn="l" marL="813470" indent="-406735" lvl="1">
              <a:lnSpc>
                <a:spcPts val="4898"/>
              </a:lnSpc>
              <a:buFont typeface="Arial"/>
              <a:buChar char="•"/>
            </a:pPr>
            <a:r>
              <a:rPr lang="en-US" sz="3767">
                <a:solidFill>
                  <a:srgbClr val="000000"/>
                </a:solidFill>
                <a:latin typeface="Baloo"/>
              </a:rPr>
              <a:t>ReactJS</a:t>
            </a:r>
          </a:p>
          <a:p>
            <a:pPr algn="l">
              <a:lnSpc>
                <a:spcPts val="4898"/>
              </a:lnSpc>
            </a:pPr>
            <a:r>
              <a:rPr lang="en-US" sz="3767">
                <a:solidFill>
                  <a:srgbClr val="000000"/>
                </a:solidFill>
                <a:latin typeface="Baloo"/>
              </a:rPr>
              <a:t>BackEnd:</a:t>
            </a:r>
          </a:p>
          <a:p>
            <a:pPr algn="l" marL="813470" indent="-406735" lvl="1">
              <a:lnSpc>
                <a:spcPts val="4898"/>
              </a:lnSpc>
              <a:buFont typeface="Arial"/>
              <a:buChar char="•"/>
            </a:pPr>
            <a:r>
              <a:rPr lang="en-US" sz="3767">
                <a:solidFill>
                  <a:srgbClr val="000000"/>
                </a:solidFill>
                <a:latin typeface="Baloo"/>
              </a:rPr>
              <a:t>Spring Framework</a:t>
            </a:r>
          </a:p>
          <a:p>
            <a:pPr algn="l" marL="813470" indent="-406735" lvl="1">
              <a:lnSpc>
                <a:spcPts val="4898"/>
              </a:lnSpc>
              <a:buFont typeface="Arial"/>
              <a:buChar char="•"/>
            </a:pPr>
            <a:r>
              <a:rPr lang="en-US" sz="3767">
                <a:solidFill>
                  <a:srgbClr val="000000"/>
                </a:solidFill>
                <a:latin typeface="Baloo"/>
              </a:rPr>
              <a:t>Spring Authorization Server</a:t>
            </a:r>
          </a:p>
          <a:p>
            <a:pPr algn="l">
              <a:lnSpc>
                <a:spcPts val="4898"/>
              </a:lnSpc>
            </a:pPr>
            <a:r>
              <a:rPr lang="en-US" sz="3767">
                <a:solidFill>
                  <a:srgbClr val="000000"/>
                </a:solidFill>
                <a:latin typeface="Baloo"/>
              </a:rPr>
              <a:t>Database:</a:t>
            </a:r>
          </a:p>
          <a:p>
            <a:pPr algn="l" marL="813470" indent="-406735" lvl="1">
              <a:lnSpc>
                <a:spcPts val="4898"/>
              </a:lnSpc>
              <a:buFont typeface="Arial"/>
              <a:buChar char="•"/>
            </a:pPr>
            <a:r>
              <a:rPr lang="en-US" sz="3767">
                <a:solidFill>
                  <a:srgbClr val="000000"/>
                </a:solidFill>
                <a:latin typeface="Baloo"/>
              </a:rPr>
              <a:t>MySQL</a:t>
            </a:r>
          </a:p>
          <a:p>
            <a:pPr algn="ctr">
              <a:lnSpc>
                <a:spcPts val="4898"/>
              </a:lnSpc>
              <a:spcBef>
                <a:spcPct val="0"/>
              </a:spcBef>
            </a:pPr>
          </a:p>
        </p:txBody>
      </p:sp>
      <p:sp>
        <p:nvSpPr>
          <p:cNvPr name="TextBox 5" id="5"/>
          <p:cNvSpPr txBox="true"/>
          <p:nvPr/>
        </p:nvSpPr>
        <p:spPr>
          <a:xfrm rot="0">
            <a:off x="7491809" y="6507662"/>
            <a:ext cx="8276128" cy="865962"/>
          </a:xfrm>
          <a:prstGeom prst="rect">
            <a:avLst/>
          </a:prstGeom>
        </p:spPr>
        <p:txBody>
          <a:bodyPr anchor="t" rtlCol="false" tIns="0" lIns="0" bIns="0" rIns="0">
            <a:spAutoFit/>
          </a:bodyPr>
          <a:lstStyle/>
          <a:p>
            <a:pPr algn="l">
              <a:lnSpc>
                <a:spcPts val="6908"/>
              </a:lnSpc>
              <a:spcBef>
                <a:spcPct val="0"/>
              </a:spcBef>
            </a:pPr>
            <a:r>
              <a:rPr lang="en-US" sz="5313">
                <a:solidFill>
                  <a:srgbClr val="000000"/>
                </a:solidFill>
                <a:latin typeface="Baloo"/>
              </a:rPr>
              <a:t>Demo Client</a:t>
            </a:r>
          </a:p>
        </p:txBody>
      </p:sp>
      <p:sp>
        <p:nvSpPr>
          <p:cNvPr name="TextBox 6" id="6"/>
          <p:cNvSpPr txBox="true"/>
          <p:nvPr/>
        </p:nvSpPr>
        <p:spPr>
          <a:xfrm rot="0">
            <a:off x="7968551" y="7694672"/>
            <a:ext cx="8757301" cy="1228499"/>
          </a:xfrm>
          <a:prstGeom prst="rect">
            <a:avLst/>
          </a:prstGeom>
        </p:spPr>
        <p:txBody>
          <a:bodyPr anchor="t" rtlCol="false" tIns="0" lIns="0" bIns="0" rIns="0">
            <a:spAutoFit/>
          </a:bodyPr>
          <a:lstStyle/>
          <a:p>
            <a:pPr algn="l">
              <a:lnSpc>
                <a:spcPts val="4898"/>
              </a:lnSpc>
            </a:pPr>
            <a:r>
              <a:rPr lang="en-US" sz="3767">
                <a:solidFill>
                  <a:srgbClr val="000000"/>
                </a:solidFill>
                <a:latin typeface="Baloo"/>
              </a:rPr>
              <a:t>Server Side Client:</a:t>
            </a:r>
          </a:p>
          <a:p>
            <a:pPr algn="l" marL="813471" indent="-406735" lvl="1">
              <a:lnSpc>
                <a:spcPts val="4898"/>
              </a:lnSpc>
              <a:spcBef>
                <a:spcPct val="0"/>
              </a:spcBef>
              <a:buFont typeface="Arial"/>
              <a:buChar char="•"/>
            </a:pPr>
            <a:r>
              <a:rPr lang="en-US" sz="3767">
                <a:solidFill>
                  <a:srgbClr val="000000"/>
                </a:solidFill>
                <a:latin typeface="Baloo"/>
              </a:rPr>
              <a:t>Spring OAuth2 Client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0172854" cy="1371600"/>
          </a:xfrm>
          <a:prstGeom prst="rect">
            <a:avLst/>
          </a:prstGeom>
        </p:spPr>
        <p:txBody>
          <a:bodyPr anchor="t" rtlCol="false" tIns="0" lIns="0" bIns="0" rIns="0">
            <a:spAutoFit/>
          </a:bodyPr>
          <a:lstStyle/>
          <a:p>
            <a:pPr algn="l">
              <a:lnSpc>
                <a:spcPts val="10800"/>
              </a:lnSpc>
            </a:pPr>
            <a:r>
              <a:rPr lang="en-US" sz="9000">
                <a:solidFill>
                  <a:srgbClr val="000000"/>
                </a:solidFill>
                <a:latin typeface="Baloo"/>
              </a:rPr>
              <a:t>Technology</a:t>
            </a:r>
          </a:p>
        </p:txBody>
      </p:sp>
      <p:pic>
        <p:nvPicPr>
          <p:cNvPr name="Picture 3" id="3"/>
          <p:cNvPicPr>
            <a:picLocks noChangeAspect="true"/>
          </p:cNvPicPr>
          <p:nvPr/>
        </p:nvPicPr>
        <p:blipFill>
          <a:blip r:embed="rId2"/>
          <a:srcRect l="0" t="0" r="0" b="0"/>
          <a:stretch>
            <a:fillRect/>
          </a:stretch>
        </p:blipFill>
        <p:spPr>
          <a:xfrm flipH="false" flipV="false" rot="-8937396">
            <a:off x="7972009" y="5738077"/>
            <a:ext cx="8964268" cy="8506586"/>
          </a:xfrm>
          <a:prstGeom prst="rect">
            <a:avLst/>
          </a:prstGeom>
        </p:spPr>
      </p:pic>
      <p:grpSp>
        <p:nvGrpSpPr>
          <p:cNvPr name="Group 4" id="4"/>
          <p:cNvGrpSpPr/>
          <p:nvPr/>
        </p:nvGrpSpPr>
        <p:grpSpPr>
          <a:xfrm rot="0">
            <a:off x="1028700" y="5999120"/>
            <a:ext cx="8293143" cy="2463015"/>
            <a:chOff x="0" y="0"/>
            <a:chExt cx="11057524" cy="3284020"/>
          </a:xfrm>
        </p:grpSpPr>
        <p:sp>
          <p:nvSpPr>
            <p:cNvPr name="TextBox 5" id="5"/>
            <p:cNvSpPr txBox="true"/>
            <p:nvPr/>
          </p:nvSpPr>
          <p:spPr>
            <a:xfrm rot="0">
              <a:off x="0" y="-38100"/>
              <a:ext cx="8248829" cy="769620"/>
            </a:xfrm>
            <a:prstGeom prst="rect">
              <a:avLst/>
            </a:prstGeom>
          </p:spPr>
          <p:txBody>
            <a:bodyPr anchor="t" rtlCol="false" tIns="0" lIns="0" bIns="0" rIns="0">
              <a:spAutoFit/>
            </a:bodyPr>
            <a:lstStyle/>
            <a:p>
              <a:pPr algn="l">
                <a:lnSpc>
                  <a:spcPts val="4680"/>
                </a:lnSpc>
              </a:pPr>
              <a:r>
                <a:rPr lang="en-US" sz="3600">
                  <a:solidFill>
                    <a:srgbClr val="000000"/>
                  </a:solidFill>
                  <a:latin typeface="Baloo"/>
                </a:rPr>
                <a:t>Lịch sử</a:t>
              </a:r>
            </a:p>
          </p:txBody>
        </p:sp>
        <p:sp>
          <p:nvSpPr>
            <p:cNvPr name="TextBox 6" id="6"/>
            <p:cNvSpPr txBox="true"/>
            <p:nvPr/>
          </p:nvSpPr>
          <p:spPr>
            <a:xfrm rot="0">
              <a:off x="0" y="1060744"/>
              <a:ext cx="11057524" cy="2254885"/>
            </a:xfrm>
            <a:prstGeom prst="rect">
              <a:avLst/>
            </a:prstGeom>
          </p:spPr>
          <p:txBody>
            <a:bodyPr anchor="t" rtlCol="false" tIns="0" lIns="0" bIns="0" rIns="0">
              <a:spAutoFit/>
            </a:bodyPr>
            <a:lstStyle/>
            <a:p>
              <a:pPr algn="l">
                <a:lnSpc>
                  <a:spcPts val="3380"/>
                </a:lnSpc>
              </a:pPr>
              <a:r>
                <a:rPr lang="en-US" sz="2600">
                  <a:solidFill>
                    <a:srgbClr val="000000"/>
                  </a:solidFill>
                  <a:latin typeface="Clear Sans"/>
                </a:rPr>
                <a:t>Với Bản thuyết trình Canva, bạn có thể cộng tác theo thời gian thực với đồng đội hoặc người trình bày chung với bạn. Chia sẻ nhiệm vụ và công việc đồng thời để</a:t>
              </a:r>
            </a:p>
            <a:p>
              <a:pPr algn="l">
                <a:lnSpc>
                  <a:spcPts val="3380"/>
                </a:lnSpc>
              </a:pPr>
              <a:r>
                <a:rPr lang="en-US" sz="2600">
                  <a:solidFill>
                    <a:srgbClr val="000000"/>
                  </a:solidFill>
                  <a:latin typeface="Clear Sans"/>
                </a:rPr>
                <a:t>tạo nên một bản thuyết trình xuất sắc.</a:t>
              </a:r>
            </a:p>
          </p:txBody>
        </p:sp>
      </p:grpSp>
      <p:sp>
        <p:nvSpPr>
          <p:cNvPr name="Freeform 7" id="7"/>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703640" y="2735890"/>
            <a:ext cx="6387302" cy="6147834"/>
            <a:chOff x="30480" y="591820"/>
            <a:chExt cx="12736830" cy="12259310"/>
          </a:xfrm>
        </p:grpSpPr>
        <p:sp>
          <p:nvSpPr>
            <p:cNvPr name="Freeform 9" id="9"/>
            <p:cNvSpPr/>
            <p:nvPr/>
          </p:nvSpPr>
          <p:spPr>
            <a:xfrm flipH="false" flipV="false" rot="0">
              <a:off x="0" y="0"/>
              <a:ext cx="12736830" cy="12259310"/>
            </a:xfrm>
            <a:custGeom>
              <a:avLst/>
              <a:gdLst/>
              <a:ahLst/>
              <a:cxnLst/>
              <a:rect r="r" b="b" t="t" l="l"/>
              <a:pathLst>
                <a:path h="12259310" w="1273683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5"/>
              <a:stretch>
                <a:fillRect l="-38128" t="0" r="0" b="0"/>
              </a:stretch>
            </a:blipFill>
          </p:spPr>
        </p:sp>
      </p:grpSp>
      <p:grpSp>
        <p:nvGrpSpPr>
          <p:cNvPr name="Group 10" id="10"/>
          <p:cNvGrpSpPr/>
          <p:nvPr/>
        </p:nvGrpSpPr>
        <p:grpSpPr>
          <a:xfrm rot="0">
            <a:off x="1028700" y="3233166"/>
            <a:ext cx="8293143" cy="2039682"/>
            <a:chOff x="0" y="0"/>
            <a:chExt cx="11057524" cy="2719575"/>
          </a:xfrm>
        </p:grpSpPr>
        <p:sp>
          <p:nvSpPr>
            <p:cNvPr name="TextBox 11" id="11"/>
            <p:cNvSpPr txBox="true"/>
            <p:nvPr/>
          </p:nvSpPr>
          <p:spPr>
            <a:xfrm rot="0">
              <a:off x="0" y="-38100"/>
              <a:ext cx="11057524" cy="769620"/>
            </a:xfrm>
            <a:prstGeom prst="rect">
              <a:avLst/>
            </a:prstGeom>
          </p:spPr>
          <p:txBody>
            <a:bodyPr anchor="t" rtlCol="false" tIns="0" lIns="0" bIns="0" rIns="0">
              <a:spAutoFit/>
            </a:bodyPr>
            <a:lstStyle/>
            <a:p>
              <a:pPr algn="l">
                <a:lnSpc>
                  <a:spcPts val="4680"/>
                </a:lnSpc>
              </a:pPr>
              <a:r>
                <a:rPr lang="en-US" sz="3600">
                  <a:solidFill>
                    <a:srgbClr val="000000"/>
                  </a:solidFill>
                  <a:latin typeface="Baloo"/>
                </a:rPr>
                <a:t>Tổng quan</a:t>
              </a:r>
            </a:p>
          </p:txBody>
        </p:sp>
        <p:sp>
          <p:nvSpPr>
            <p:cNvPr name="TextBox 12" id="12"/>
            <p:cNvSpPr txBox="true"/>
            <p:nvPr/>
          </p:nvSpPr>
          <p:spPr>
            <a:xfrm rot="0">
              <a:off x="0" y="1060744"/>
              <a:ext cx="11057524" cy="2254885"/>
            </a:xfrm>
            <a:prstGeom prst="rect">
              <a:avLst/>
            </a:prstGeom>
          </p:spPr>
          <p:txBody>
            <a:bodyPr anchor="t" rtlCol="false" tIns="0" lIns="0" bIns="0" rIns="0">
              <a:spAutoFit/>
            </a:bodyPr>
            <a:lstStyle/>
            <a:p>
              <a:pPr algn="l">
                <a:lnSpc>
                  <a:spcPts val="3380"/>
                </a:lnSpc>
              </a:pPr>
              <a:r>
                <a:rPr lang="en-US" sz="2600">
                  <a:solidFill>
                    <a:srgbClr val="000000"/>
                  </a:solidFill>
                  <a:latin typeface="Clear Sans"/>
                </a:rPr>
                <a:t>Trình bày một cách dễ dàng và khiến bất kỳ khán giả nào thán phục với Bản Thuyết Trình Canva. Chọn từ hơn một nghìn mẫu để phù hợp với bất kỳ mục tiêu hoặc chủ đề nào.</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408585">
            <a:off x="4499355" y="-533795"/>
            <a:ext cx="9289290" cy="10369815"/>
          </a:xfrm>
          <a:prstGeom prst="rect">
            <a:avLst/>
          </a:prstGeom>
        </p:spPr>
      </p:pic>
      <p:grpSp>
        <p:nvGrpSpPr>
          <p:cNvPr name="Group 3" id="3"/>
          <p:cNvGrpSpPr/>
          <p:nvPr/>
        </p:nvGrpSpPr>
        <p:grpSpPr>
          <a:xfrm rot="0">
            <a:off x="4421807" y="4060287"/>
            <a:ext cx="9444385" cy="2166426"/>
            <a:chOff x="0" y="0"/>
            <a:chExt cx="12592514" cy="2888569"/>
          </a:xfrm>
        </p:grpSpPr>
        <p:sp>
          <p:nvSpPr>
            <p:cNvPr name="TextBox 4" id="4"/>
            <p:cNvSpPr txBox="true"/>
            <p:nvPr/>
          </p:nvSpPr>
          <p:spPr>
            <a:xfrm rot="0">
              <a:off x="0" y="-4233"/>
              <a:ext cx="12592514" cy="1828800"/>
            </a:xfrm>
            <a:prstGeom prst="rect">
              <a:avLst/>
            </a:prstGeom>
          </p:spPr>
          <p:txBody>
            <a:bodyPr anchor="t" rtlCol="false" tIns="0" lIns="0" bIns="0" rIns="0">
              <a:spAutoFit/>
            </a:bodyPr>
            <a:lstStyle/>
            <a:p>
              <a:pPr algn="ctr">
                <a:lnSpc>
                  <a:spcPts val="10800"/>
                </a:lnSpc>
              </a:pPr>
              <a:r>
                <a:rPr lang="en-US" sz="9000">
                  <a:solidFill>
                    <a:srgbClr val="000000"/>
                  </a:solidFill>
                  <a:latin typeface="Baloo"/>
                </a:rPr>
                <a:t>Xin cảm ơn!</a:t>
              </a:r>
            </a:p>
          </p:txBody>
        </p:sp>
        <p:sp>
          <p:nvSpPr>
            <p:cNvPr name="TextBox 5" id="5"/>
            <p:cNvSpPr txBox="true"/>
            <p:nvPr/>
          </p:nvSpPr>
          <p:spPr>
            <a:xfrm rot="0">
              <a:off x="0" y="2191127"/>
              <a:ext cx="12592514" cy="663575"/>
            </a:xfrm>
            <a:prstGeom prst="rect">
              <a:avLst/>
            </a:prstGeom>
          </p:spPr>
          <p:txBody>
            <a:bodyPr anchor="t" rtlCol="false" tIns="0" lIns="0" bIns="0" rIns="0">
              <a:spAutoFit/>
            </a:bodyPr>
            <a:lstStyle/>
            <a:p>
              <a:pPr algn="ctr">
                <a:lnSpc>
                  <a:spcPts val="4062"/>
                </a:lnSpc>
              </a:pPr>
              <a:r>
                <a:rPr lang="en-US" sz="3125">
                  <a:solidFill>
                    <a:srgbClr val="000000"/>
                  </a:solidFill>
                  <a:latin typeface="Clear Sans"/>
                </a:rPr>
                <a:t>Các bạn có bất kỳ câu hỏi nào cho chúng tôi không?</a:t>
              </a:r>
            </a:p>
          </p:txBody>
        </p:sp>
      </p:grpSp>
      <p:pic>
        <p:nvPicPr>
          <p:cNvPr name="Picture 6" id="6"/>
          <p:cNvPicPr>
            <a:picLocks noChangeAspect="true"/>
          </p:cNvPicPr>
          <p:nvPr/>
        </p:nvPicPr>
        <p:blipFill>
          <a:blip r:embed="rId3"/>
          <a:srcRect l="62989" t="67035" r="0" b="0"/>
          <a:stretch>
            <a:fillRect/>
          </a:stretch>
        </p:blipFill>
        <p:spPr>
          <a:xfrm flipH="false" flipV="false" rot="5400000">
            <a:off x="-202103" y="6179918"/>
            <a:ext cx="4312936" cy="3841377"/>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1640279" y="-4239083"/>
            <a:ext cx="8152651" cy="847816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TextBox 2" id="2"/>
          <p:cNvSpPr txBox="true"/>
          <p:nvPr/>
        </p:nvSpPr>
        <p:spPr>
          <a:xfrm rot="0">
            <a:off x="3175620" y="3062971"/>
            <a:ext cx="13187036" cy="5334000"/>
          </a:xfrm>
          <a:prstGeom prst="rect">
            <a:avLst/>
          </a:prstGeom>
        </p:spPr>
        <p:txBody>
          <a:bodyPr anchor="t" rtlCol="false" tIns="0" lIns="0" bIns="0" rIns="0">
            <a:spAutoFit/>
          </a:bodyPr>
          <a:lstStyle/>
          <a:p>
            <a:pPr algn="l">
              <a:lnSpc>
                <a:spcPts val="6000"/>
              </a:lnSpc>
            </a:pPr>
            <a:r>
              <a:rPr lang="en-US" sz="5000">
                <a:solidFill>
                  <a:srgbClr val="000000"/>
                </a:solidFill>
                <a:latin typeface="Baloo"/>
              </a:rPr>
              <a:t>Member:</a:t>
            </a:r>
          </a:p>
          <a:p>
            <a:pPr algn="l" marL="1079501" indent="-539750" lvl="1">
              <a:lnSpc>
                <a:spcPts val="6000"/>
              </a:lnSpc>
              <a:buFont typeface="Arial"/>
              <a:buChar char="•"/>
            </a:pPr>
            <a:r>
              <a:rPr lang="en-US" sz="5000">
                <a:solidFill>
                  <a:srgbClr val="000000"/>
                </a:solidFill>
                <a:latin typeface="Baloo"/>
              </a:rPr>
              <a:t>Hoang Thanh Lam</a:t>
            </a:r>
          </a:p>
          <a:p>
            <a:pPr algn="l" marL="1079501" indent="-539750" lvl="1">
              <a:lnSpc>
                <a:spcPts val="6000"/>
              </a:lnSpc>
              <a:buFont typeface="Arial"/>
              <a:buChar char="•"/>
            </a:pPr>
            <a:r>
              <a:rPr lang="en-US" sz="5000">
                <a:solidFill>
                  <a:srgbClr val="000000"/>
                </a:solidFill>
                <a:latin typeface="Baloo"/>
              </a:rPr>
              <a:t>Duong Xuan Bach</a:t>
            </a:r>
          </a:p>
          <a:p>
            <a:pPr algn="l">
              <a:lnSpc>
                <a:spcPts val="6000"/>
              </a:lnSpc>
            </a:pPr>
            <a:r>
              <a:rPr lang="en-US" sz="5000">
                <a:solidFill>
                  <a:srgbClr val="000000"/>
                </a:solidFill>
                <a:latin typeface="Baloo"/>
              </a:rPr>
              <a:t>Mentor: </a:t>
            </a:r>
          </a:p>
          <a:p>
            <a:pPr algn="l" marL="1079501" indent="-539750" lvl="1">
              <a:lnSpc>
                <a:spcPts val="6000"/>
              </a:lnSpc>
              <a:buFont typeface="Arial"/>
              <a:buChar char="•"/>
            </a:pPr>
            <a:r>
              <a:rPr lang="en-US" sz="5000">
                <a:solidFill>
                  <a:srgbClr val="000000"/>
                </a:solidFill>
                <a:latin typeface="Baloo"/>
              </a:rPr>
              <a:t>Vu Trung Quan</a:t>
            </a:r>
          </a:p>
          <a:p>
            <a:pPr algn="l" marL="1079501" indent="-539750" lvl="1">
              <a:lnSpc>
                <a:spcPts val="6000"/>
              </a:lnSpc>
              <a:buFont typeface="Arial"/>
              <a:buChar char="•"/>
            </a:pPr>
            <a:r>
              <a:rPr lang="en-US" sz="5000">
                <a:solidFill>
                  <a:srgbClr val="000000"/>
                </a:solidFill>
                <a:latin typeface="Baloo"/>
              </a:rPr>
              <a:t>Vu Khac Chinh</a:t>
            </a:r>
          </a:p>
          <a:p>
            <a:pPr algn="l">
              <a:lnSpc>
                <a:spcPts val="6000"/>
              </a:lnSpc>
            </a:pPr>
          </a:p>
        </p:txBody>
      </p:sp>
      <p:pic>
        <p:nvPicPr>
          <p:cNvPr name="Picture 3" id="3"/>
          <p:cNvPicPr>
            <a:picLocks noChangeAspect="true"/>
          </p:cNvPicPr>
          <p:nvPr/>
        </p:nvPicPr>
        <p:blipFill>
          <a:blip r:embed="rId2"/>
          <a:srcRect l="0" t="0" r="0" b="0"/>
          <a:stretch>
            <a:fillRect/>
          </a:stretch>
        </p:blipFill>
        <p:spPr>
          <a:xfrm flipH="false" flipV="false" rot="0">
            <a:off x="13655377" y="6809666"/>
            <a:ext cx="6229999" cy="6954669"/>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0" y="0"/>
            <a:ext cx="6925457" cy="4700654"/>
          </a:xfrm>
          <a:prstGeom prst="rect">
            <a:avLst/>
          </a:prstGeom>
        </p:spPr>
      </p:pic>
      <p:sp>
        <p:nvSpPr>
          <p:cNvPr name="TextBox 5" id="5"/>
          <p:cNvSpPr txBox="true"/>
          <p:nvPr/>
        </p:nvSpPr>
        <p:spPr>
          <a:xfrm rot="0">
            <a:off x="817476" y="647700"/>
            <a:ext cx="3147755" cy="723900"/>
          </a:xfrm>
          <a:prstGeom prst="rect">
            <a:avLst/>
          </a:prstGeom>
        </p:spPr>
        <p:txBody>
          <a:bodyPr anchor="t" rtlCol="false" tIns="0" lIns="0" bIns="0" rIns="0">
            <a:spAutoFit/>
          </a:bodyPr>
          <a:lstStyle/>
          <a:p>
            <a:pPr algn="just">
              <a:lnSpc>
                <a:spcPts val="5850"/>
              </a:lnSpc>
              <a:spcBef>
                <a:spcPct val="0"/>
              </a:spcBef>
            </a:pPr>
            <a:r>
              <a:rPr lang="en-US" sz="4500">
                <a:solidFill>
                  <a:srgbClr val="000000"/>
                </a:solidFill>
                <a:latin typeface="Baloo"/>
              </a:rPr>
              <a:t>Group 18</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989" t="67035" r="0" b="0"/>
          <a:stretch>
            <a:fillRect/>
          </a:stretch>
        </p:blipFill>
        <p:spPr>
          <a:xfrm flipH="false" flipV="false" rot="0">
            <a:off x="14955704" y="7197948"/>
            <a:ext cx="3468258" cy="3089052"/>
          </a:xfrm>
          <a:prstGeom prst="rect">
            <a:avLst/>
          </a:prstGeom>
        </p:spPr>
      </p:pic>
      <p:pic>
        <p:nvPicPr>
          <p:cNvPr name="Picture 3" id="3"/>
          <p:cNvPicPr>
            <a:picLocks noChangeAspect="true"/>
          </p:cNvPicPr>
          <p:nvPr/>
        </p:nvPicPr>
        <p:blipFill>
          <a:blip r:embed="rId3"/>
          <a:srcRect l="0" t="0" r="64034" b="46739"/>
          <a:stretch>
            <a:fillRect/>
          </a:stretch>
        </p:blipFill>
        <p:spPr>
          <a:xfrm flipH="true" flipV="false" rot="-5400000">
            <a:off x="1041561" y="-1041561"/>
            <a:ext cx="4331879" cy="6415001"/>
          </a:xfrm>
          <a:prstGeom prst="rect">
            <a:avLst/>
          </a:prstGeom>
        </p:spPr>
      </p:pic>
      <p:graphicFrame>
        <p:nvGraphicFramePr>
          <p:cNvPr name="Table 4" id="4"/>
          <p:cNvGraphicFramePr>
            <a:graphicFrameLocks noGrp="true"/>
          </p:cNvGraphicFramePr>
          <p:nvPr/>
        </p:nvGraphicFramePr>
        <p:xfrm>
          <a:off x="2550626" y="2798990"/>
          <a:ext cx="13186747" cy="6099665"/>
        </p:xfrm>
        <a:graphic>
          <a:graphicData uri="http://schemas.openxmlformats.org/drawingml/2006/table">
            <a:tbl>
              <a:tblPr/>
              <a:tblGrid>
                <a:gridCol w="4030024"/>
                <a:gridCol w="9156723"/>
              </a:tblGrid>
              <a:tr h="3095928">
                <a:tc>
                  <a:txBody>
                    <a:bodyPr anchor="t" rtlCol="false"/>
                    <a:lstStyle/>
                    <a:p>
                      <a:pPr algn="ctr">
                        <a:lnSpc>
                          <a:spcPts val="4480"/>
                        </a:lnSpc>
                        <a:defRPr/>
                      </a:pPr>
                      <a:r>
                        <a:rPr lang="en-US" sz="3200">
                          <a:solidFill>
                            <a:srgbClr val="000000"/>
                          </a:solidFill>
                          <a:latin typeface="Arimo"/>
                        </a:rPr>
                        <a:t>Hoang Thanh Lam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539746" indent="-269873" lvl="1">
                        <a:lnSpc>
                          <a:spcPts val="3499"/>
                        </a:lnSpc>
                        <a:buFont typeface="Arial"/>
                        <a:buChar char="•"/>
                        <a:defRPr/>
                      </a:pPr>
                      <a:r>
                        <a:rPr lang="en-US" sz="2499">
                          <a:solidFill>
                            <a:srgbClr val="000000"/>
                          </a:solidFill>
                          <a:latin typeface="Arimo"/>
                        </a:rPr>
                        <a:t>Technology Research and Exploration (IAM, OAuth2, OpenID Connect, ... )</a:t>
                      </a:r>
                      <a:endParaRPr lang="en-US" sz="1100"/>
                    </a:p>
                    <a:p>
                      <a:pPr algn="l" marL="539746" indent="-269873" lvl="1">
                        <a:lnSpc>
                          <a:spcPts val="3499"/>
                        </a:lnSpc>
                        <a:buFont typeface="Arial"/>
                        <a:buChar char="•"/>
                      </a:pPr>
                      <a:r>
                        <a:rPr lang="en-US" sz="2499">
                          <a:solidFill>
                            <a:srgbClr val="000000"/>
                          </a:solidFill>
                          <a:latin typeface="Arimo"/>
                        </a:rPr>
                        <a:t>Code Front-end (ReactJS)</a:t>
                      </a:r>
                    </a:p>
                    <a:p>
                      <a:pPr algn="l" marL="539746" indent="-269873" lvl="1">
                        <a:lnSpc>
                          <a:spcPts val="3499"/>
                        </a:lnSpc>
                        <a:buFont typeface="Arial"/>
                        <a:buChar char="•"/>
                      </a:pPr>
                      <a:r>
                        <a:rPr lang="en-US" sz="2499">
                          <a:solidFill>
                            <a:srgbClr val="000000"/>
                          </a:solidFill>
                          <a:latin typeface="Arimo"/>
                        </a:rPr>
                        <a:t>Slide presentation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003736">
                <a:tc>
                  <a:txBody>
                    <a:bodyPr anchor="t" rtlCol="false"/>
                    <a:lstStyle/>
                    <a:p>
                      <a:pPr algn="ctr">
                        <a:lnSpc>
                          <a:spcPts val="4480"/>
                        </a:lnSpc>
                        <a:defRPr/>
                      </a:pPr>
                      <a:r>
                        <a:rPr lang="en-US" sz="3200">
                          <a:solidFill>
                            <a:srgbClr val="000000"/>
                          </a:solidFill>
                          <a:latin typeface="Arimo"/>
                        </a:rPr>
                        <a:t>Duong Xuan Bach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539749" indent="-269875" lvl="1">
                        <a:lnSpc>
                          <a:spcPts val="3499"/>
                        </a:lnSpc>
                        <a:buFont typeface="Arial"/>
                        <a:buChar char="•"/>
                        <a:defRPr/>
                      </a:pPr>
                      <a:r>
                        <a:rPr lang="en-US" sz="2499">
                          <a:solidFill>
                            <a:srgbClr val="000000"/>
                          </a:solidFill>
                          <a:latin typeface="Arimo"/>
                        </a:rPr>
                        <a:t>Technology Research and Exploration (OAuth2, OpenID Connect , ... )</a:t>
                      </a:r>
                      <a:endParaRPr lang="en-US" sz="1100"/>
                    </a:p>
                    <a:p>
                      <a:pPr algn="l" marL="539749" indent="-269875" lvl="1">
                        <a:lnSpc>
                          <a:spcPts val="3499"/>
                        </a:lnSpc>
                        <a:buFont typeface="Arial"/>
                        <a:buChar char="•"/>
                      </a:pPr>
                      <a:r>
                        <a:rPr lang="en-US" sz="2499">
                          <a:solidFill>
                            <a:srgbClr val="000000"/>
                          </a:solidFill>
                          <a:latin typeface="Arimo"/>
                        </a:rPr>
                        <a:t>Code Back-end (Java Spring Boot)</a:t>
                      </a:r>
                    </a:p>
                    <a:p>
                      <a:pPr algn="l" marL="539749" indent="-269875" lvl="1">
                        <a:lnSpc>
                          <a:spcPts val="3499"/>
                        </a:lnSpc>
                        <a:buFont typeface="Arial"/>
                        <a:buChar char="•"/>
                      </a:pPr>
                      <a:r>
                        <a:rPr lang="en-US" sz="2499">
                          <a:solidFill>
                            <a:srgbClr val="000000"/>
                          </a:solidFill>
                          <a:latin typeface="Arimo"/>
                        </a:rPr>
                        <a:t>Write documentation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5731663" y="523240"/>
            <a:ext cx="6634758"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Assignment Table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5400000">
            <a:off x="-4815703" y="-1693918"/>
            <a:ext cx="4331879" cy="6415001"/>
          </a:xfrm>
          <a:prstGeom prst="rect">
            <a:avLst/>
          </a:prstGeom>
        </p:spPr>
      </p:pic>
      <p:pic>
        <p:nvPicPr>
          <p:cNvPr name="Picture 3" id="3"/>
          <p:cNvPicPr>
            <a:picLocks noChangeAspect="true"/>
          </p:cNvPicPr>
          <p:nvPr/>
        </p:nvPicPr>
        <p:blipFill>
          <a:blip r:embed="rId2"/>
          <a:srcRect l="64771" t="21970" r="0" b="0"/>
          <a:stretch>
            <a:fillRect/>
          </a:stretch>
        </p:blipFill>
        <p:spPr>
          <a:xfrm flipH="false" flipV="false" rot="5400000">
            <a:off x="3124630" y="2018870"/>
            <a:ext cx="5143500" cy="11392761"/>
          </a:xfrm>
          <a:prstGeom prst="rect">
            <a:avLst/>
          </a:prstGeom>
        </p:spPr>
      </p:pic>
      <p:sp>
        <p:nvSpPr>
          <p:cNvPr name="Freeform 4" id="4"/>
          <p:cNvSpPr/>
          <p:nvPr/>
        </p:nvSpPr>
        <p:spPr>
          <a:xfrm flipH="false" flipV="false" rot="-1016799">
            <a:off x="9736550" y="-2506878"/>
            <a:ext cx="11406363" cy="9923536"/>
          </a:xfrm>
          <a:custGeom>
            <a:avLst/>
            <a:gdLst/>
            <a:ahLst/>
            <a:cxnLst/>
            <a:rect r="r" b="b" t="t" l="l"/>
            <a:pathLst>
              <a:path h="9923536" w="11406363">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626461" y="676679"/>
            <a:ext cx="5362043" cy="1371600"/>
          </a:xfrm>
          <a:prstGeom prst="rect">
            <a:avLst/>
          </a:prstGeom>
        </p:spPr>
        <p:txBody>
          <a:bodyPr anchor="t" rtlCol="false" tIns="0" lIns="0" bIns="0" rIns="0">
            <a:spAutoFit/>
          </a:bodyPr>
          <a:lstStyle/>
          <a:p>
            <a:pPr algn="r">
              <a:lnSpc>
                <a:spcPts val="10800"/>
              </a:lnSpc>
            </a:pPr>
            <a:r>
              <a:rPr lang="en-US" sz="9000">
                <a:solidFill>
                  <a:srgbClr val="FFFAEF"/>
                </a:solidFill>
                <a:latin typeface="Baloo"/>
              </a:rPr>
              <a:t>Outline</a:t>
            </a:r>
          </a:p>
        </p:txBody>
      </p:sp>
      <p:sp>
        <p:nvSpPr>
          <p:cNvPr name="TextBox 6" id="6"/>
          <p:cNvSpPr txBox="true"/>
          <p:nvPr/>
        </p:nvSpPr>
        <p:spPr>
          <a:xfrm rot="0">
            <a:off x="2763443" y="1461539"/>
            <a:ext cx="5087567" cy="582930"/>
          </a:xfrm>
          <a:prstGeom prst="rect">
            <a:avLst/>
          </a:prstGeom>
        </p:spPr>
        <p:txBody>
          <a:bodyPr anchor="t" rtlCol="false" tIns="0" lIns="0" bIns="0" rIns="0">
            <a:spAutoFit/>
          </a:bodyPr>
          <a:lstStyle/>
          <a:p>
            <a:pPr algn="l">
              <a:lnSpc>
                <a:spcPts val="4680"/>
              </a:lnSpc>
            </a:pPr>
            <a:r>
              <a:rPr lang="en-US" sz="3600">
                <a:solidFill>
                  <a:srgbClr val="FFFAEF"/>
                </a:solidFill>
                <a:latin typeface="Baloo"/>
              </a:rPr>
              <a:t> 1. Problems</a:t>
            </a:r>
          </a:p>
        </p:txBody>
      </p:sp>
      <p:sp>
        <p:nvSpPr>
          <p:cNvPr name="TextBox 7" id="7"/>
          <p:cNvSpPr txBox="true"/>
          <p:nvPr/>
        </p:nvSpPr>
        <p:spPr>
          <a:xfrm rot="0">
            <a:off x="2763443" y="2750524"/>
            <a:ext cx="5774497" cy="582930"/>
          </a:xfrm>
          <a:prstGeom prst="rect">
            <a:avLst/>
          </a:prstGeom>
        </p:spPr>
        <p:txBody>
          <a:bodyPr anchor="t" rtlCol="false" tIns="0" lIns="0" bIns="0" rIns="0">
            <a:spAutoFit/>
          </a:bodyPr>
          <a:lstStyle/>
          <a:p>
            <a:pPr algn="l">
              <a:lnSpc>
                <a:spcPts val="4680"/>
              </a:lnSpc>
            </a:pPr>
            <a:r>
              <a:rPr lang="en-US" sz="3600">
                <a:solidFill>
                  <a:srgbClr val="FFFAEF"/>
                </a:solidFill>
                <a:latin typeface="Baloo"/>
              </a:rPr>
              <a:t>2. Background knowledge</a:t>
            </a:r>
          </a:p>
        </p:txBody>
      </p:sp>
      <p:sp>
        <p:nvSpPr>
          <p:cNvPr name="TextBox 8" id="8"/>
          <p:cNvSpPr txBox="true"/>
          <p:nvPr/>
        </p:nvSpPr>
        <p:spPr>
          <a:xfrm rot="0">
            <a:off x="2763443" y="4042114"/>
            <a:ext cx="5362331" cy="582930"/>
          </a:xfrm>
          <a:prstGeom prst="rect">
            <a:avLst/>
          </a:prstGeom>
        </p:spPr>
        <p:txBody>
          <a:bodyPr anchor="t" rtlCol="false" tIns="0" lIns="0" bIns="0" rIns="0">
            <a:spAutoFit/>
          </a:bodyPr>
          <a:lstStyle/>
          <a:p>
            <a:pPr algn="l">
              <a:lnSpc>
                <a:spcPts val="4680"/>
              </a:lnSpc>
            </a:pPr>
            <a:r>
              <a:rPr lang="en-US" sz="3600">
                <a:solidFill>
                  <a:srgbClr val="FFFAEF"/>
                </a:solidFill>
                <a:latin typeface="Baloo"/>
              </a:rPr>
              <a:t>3.  Current Issue</a:t>
            </a:r>
          </a:p>
        </p:txBody>
      </p:sp>
      <p:sp>
        <p:nvSpPr>
          <p:cNvPr name="TextBox 9" id="9"/>
          <p:cNvSpPr txBox="true"/>
          <p:nvPr/>
        </p:nvSpPr>
        <p:spPr>
          <a:xfrm rot="0">
            <a:off x="2763443" y="5329894"/>
            <a:ext cx="6644259" cy="582930"/>
          </a:xfrm>
          <a:prstGeom prst="rect">
            <a:avLst/>
          </a:prstGeom>
        </p:spPr>
        <p:txBody>
          <a:bodyPr anchor="t" rtlCol="false" tIns="0" lIns="0" bIns="0" rIns="0">
            <a:spAutoFit/>
          </a:bodyPr>
          <a:lstStyle/>
          <a:p>
            <a:pPr algn="l">
              <a:lnSpc>
                <a:spcPts val="4680"/>
              </a:lnSpc>
            </a:pPr>
            <a:r>
              <a:rPr lang="en-US" sz="3600">
                <a:solidFill>
                  <a:srgbClr val="FFFAEF"/>
                </a:solidFill>
                <a:latin typeface="Baloo"/>
              </a:rPr>
              <a:t>4.  Implementation and Testing</a:t>
            </a:r>
          </a:p>
        </p:txBody>
      </p:sp>
      <p:sp>
        <p:nvSpPr>
          <p:cNvPr name="TextBox 10" id="10"/>
          <p:cNvSpPr txBox="true"/>
          <p:nvPr/>
        </p:nvSpPr>
        <p:spPr>
          <a:xfrm rot="0">
            <a:off x="2763443" y="6617674"/>
            <a:ext cx="5362331" cy="582930"/>
          </a:xfrm>
          <a:prstGeom prst="rect">
            <a:avLst/>
          </a:prstGeom>
        </p:spPr>
        <p:txBody>
          <a:bodyPr anchor="t" rtlCol="false" tIns="0" lIns="0" bIns="0" rIns="0">
            <a:spAutoFit/>
          </a:bodyPr>
          <a:lstStyle/>
          <a:p>
            <a:pPr algn="l">
              <a:lnSpc>
                <a:spcPts val="4680"/>
              </a:lnSpc>
            </a:pPr>
            <a:r>
              <a:rPr lang="en-US" sz="3600">
                <a:solidFill>
                  <a:srgbClr val="FFFAEF"/>
                </a:solidFill>
                <a:latin typeface="Baloo"/>
              </a:rPr>
              <a:t>5.  Result Demo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937396">
            <a:off x="9016543" y="5833035"/>
            <a:ext cx="8964268" cy="8506586"/>
          </a:xfrm>
          <a:prstGeom prst="rect">
            <a:avLst/>
          </a:prstGeom>
        </p:spPr>
      </p:pic>
      <p:sp>
        <p:nvSpPr>
          <p:cNvPr name="Freeform 3" id="3"/>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28700"/>
            <a:ext cx="10172854" cy="1371600"/>
          </a:xfrm>
          <a:prstGeom prst="rect">
            <a:avLst/>
          </a:prstGeom>
        </p:spPr>
        <p:txBody>
          <a:bodyPr anchor="t" rtlCol="false" tIns="0" lIns="0" bIns="0" rIns="0">
            <a:spAutoFit/>
          </a:bodyPr>
          <a:lstStyle/>
          <a:p>
            <a:pPr algn="l">
              <a:lnSpc>
                <a:spcPts val="10800"/>
              </a:lnSpc>
            </a:pPr>
            <a:r>
              <a:rPr lang="en-US" sz="9000">
                <a:solidFill>
                  <a:srgbClr val="000000"/>
                </a:solidFill>
                <a:latin typeface="Baloo"/>
              </a:rPr>
              <a:t>Problems</a:t>
            </a:r>
          </a:p>
        </p:txBody>
      </p:sp>
      <p:grpSp>
        <p:nvGrpSpPr>
          <p:cNvPr name="Group 5" id="5"/>
          <p:cNvGrpSpPr/>
          <p:nvPr/>
        </p:nvGrpSpPr>
        <p:grpSpPr>
          <a:xfrm rot="0">
            <a:off x="1028700" y="3866217"/>
            <a:ext cx="8293143" cy="2890582"/>
            <a:chOff x="0" y="0"/>
            <a:chExt cx="11057524" cy="3854109"/>
          </a:xfrm>
        </p:grpSpPr>
        <p:sp>
          <p:nvSpPr>
            <p:cNvPr name="TextBox 6" id="6"/>
            <p:cNvSpPr txBox="true"/>
            <p:nvPr/>
          </p:nvSpPr>
          <p:spPr>
            <a:xfrm rot="0">
              <a:off x="0" y="-38100"/>
              <a:ext cx="11057524"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rPr>
                <a:t>Overview</a:t>
              </a:r>
            </a:p>
          </p:txBody>
        </p:sp>
        <p:sp>
          <p:nvSpPr>
            <p:cNvPr name="TextBox 7" id="7"/>
            <p:cNvSpPr txBox="true"/>
            <p:nvPr/>
          </p:nvSpPr>
          <p:spPr>
            <a:xfrm rot="0">
              <a:off x="0" y="1055664"/>
              <a:ext cx="11057524" cy="3394498"/>
            </a:xfrm>
            <a:prstGeom prst="rect">
              <a:avLst/>
            </a:prstGeom>
          </p:spPr>
          <p:txBody>
            <a:bodyPr anchor="t" rtlCol="false" tIns="0" lIns="0" bIns="0" rIns="0">
              <a:spAutoFit/>
            </a:bodyPr>
            <a:lstStyle/>
            <a:p>
              <a:pPr algn="l" marL="561341" indent="-280670" lvl="1">
                <a:lnSpc>
                  <a:spcPts val="3380"/>
                </a:lnSpc>
                <a:buFont typeface="Arial"/>
                <a:buChar char="•"/>
              </a:pPr>
              <a:r>
                <a:rPr lang="en-US" sz="2600">
                  <a:solidFill>
                    <a:srgbClr val="000000"/>
                  </a:solidFill>
                  <a:latin typeface="Clear Sans"/>
                </a:rPr>
                <a:t>Managing and securing user identities and access.</a:t>
              </a:r>
            </a:p>
            <a:p>
              <a:pPr algn="l" marL="561341" indent="-280670" lvl="1">
                <a:lnSpc>
                  <a:spcPts val="3380"/>
                </a:lnSpc>
                <a:buFont typeface="Arial"/>
                <a:buChar char="•"/>
              </a:pPr>
              <a:r>
                <a:rPr lang="en-US" sz="2600">
                  <a:solidFill>
                    <a:srgbClr val="000000"/>
                  </a:solidFill>
                  <a:latin typeface="Clear Sans"/>
                </a:rPr>
                <a:t>Users have too many accounts and passwords to remember each time they access a website.</a:t>
              </a:r>
            </a:p>
            <a:p>
              <a:pPr algn="l" marL="561341" indent="-280670" lvl="1">
                <a:lnSpc>
                  <a:spcPts val="3380"/>
                </a:lnSpc>
                <a:buFont typeface="Arial"/>
                <a:buChar char="•"/>
              </a:pPr>
              <a:r>
                <a:rPr lang="en-US" sz="2600">
                  <a:solidFill>
                    <a:srgbClr val="000000"/>
                  </a:solidFill>
                  <a:latin typeface="Clear Sans"/>
                </a:rPr>
                <a:t>Security risk: Without the additional layer of verification provided by 2FA, a user's online accounts are generally less secure.</a:t>
              </a:r>
            </a:p>
          </p:txBody>
        </p:sp>
      </p:grpSp>
      <p:sp>
        <p:nvSpPr>
          <p:cNvPr name="Freeform 8" id="8"/>
          <p:cNvSpPr/>
          <p:nvPr/>
        </p:nvSpPr>
        <p:spPr>
          <a:xfrm flipH="false" flipV="false" rot="0">
            <a:off x="10100830" y="2400300"/>
            <a:ext cx="7522474" cy="7240382"/>
          </a:xfrm>
          <a:custGeom>
            <a:avLst/>
            <a:gdLst/>
            <a:ahLst/>
            <a:cxnLst/>
            <a:rect r="r" b="b" t="t" l="l"/>
            <a:pathLst>
              <a:path h="7240382" w="7522474">
                <a:moveTo>
                  <a:pt x="0" y="0"/>
                </a:moveTo>
                <a:lnTo>
                  <a:pt x="7522474" y="0"/>
                </a:lnTo>
                <a:lnTo>
                  <a:pt x="7522474" y="7240382"/>
                </a:lnTo>
                <a:lnTo>
                  <a:pt x="0" y="7240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657295" y="3676447"/>
            <a:ext cx="4409545" cy="4645346"/>
          </a:xfrm>
          <a:custGeom>
            <a:avLst/>
            <a:gdLst/>
            <a:ahLst/>
            <a:cxnLst/>
            <a:rect r="r" b="b" t="t" l="l"/>
            <a:pathLst>
              <a:path h="4645346" w="4409545">
                <a:moveTo>
                  <a:pt x="0" y="0"/>
                </a:moveTo>
                <a:lnTo>
                  <a:pt x="4409544" y="0"/>
                </a:lnTo>
                <a:lnTo>
                  <a:pt x="4409544" y="4645346"/>
                </a:lnTo>
                <a:lnTo>
                  <a:pt x="0" y="4645346"/>
                </a:lnTo>
                <a:lnTo>
                  <a:pt x="0" y="0"/>
                </a:lnTo>
                <a:close/>
              </a:path>
            </a:pathLst>
          </a:custGeom>
          <a:blipFill>
            <a:blip r:embed="rId7"/>
            <a:stretch>
              <a:fillRect l="-20855" t="0" r="-19572"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937396">
            <a:off x="9016543" y="5833035"/>
            <a:ext cx="8964268" cy="8506586"/>
          </a:xfrm>
          <a:prstGeom prst="rect">
            <a:avLst/>
          </a:prstGeom>
        </p:spPr>
      </p:pic>
      <p:sp>
        <p:nvSpPr>
          <p:cNvPr name="Freeform 3" id="3"/>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28700"/>
            <a:ext cx="10172854" cy="1371600"/>
          </a:xfrm>
          <a:prstGeom prst="rect">
            <a:avLst/>
          </a:prstGeom>
        </p:spPr>
        <p:txBody>
          <a:bodyPr anchor="t" rtlCol="false" tIns="0" lIns="0" bIns="0" rIns="0">
            <a:spAutoFit/>
          </a:bodyPr>
          <a:lstStyle/>
          <a:p>
            <a:pPr algn="l">
              <a:lnSpc>
                <a:spcPts val="10800"/>
              </a:lnSpc>
            </a:pPr>
            <a:r>
              <a:rPr lang="en-US" sz="9000">
                <a:solidFill>
                  <a:srgbClr val="000000"/>
                </a:solidFill>
                <a:latin typeface="Baloo"/>
              </a:rPr>
              <a:t>Problems</a:t>
            </a:r>
          </a:p>
        </p:txBody>
      </p:sp>
      <p:grpSp>
        <p:nvGrpSpPr>
          <p:cNvPr name="Group 5" id="5"/>
          <p:cNvGrpSpPr/>
          <p:nvPr/>
        </p:nvGrpSpPr>
        <p:grpSpPr>
          <a:xfrm rot="0">
            <a:off x="1028700" y="3408227"/>
            <a:ext cx="8293143" cy="4599790"/>
            <a:chOff x="0" y="0"/>
            <a:chExt cx="11057524" cy="6133053"/>
          </a:xfrm>
        </p:grpSpPr>
        <p:sp>
          <p:nvSpPr>
            <p:cNvPr name="TextBox 6" id="6"/>
            <p:cNvSpPr txBox="true"/>
            <p:nvPr/>
          </p:nvSpPr>
          <p:spPr>
            <a:xfrm rot="0">
              <a:off x="0" y="-38100"/>
              <a:ext cx="8248829"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rPr>
                <a:t>Research Objectives</a:t>
              </a:r>
            </a:p>
          </p:txBody>
        </p:sp>
        <p:sp>
          <p:nvSpPr>
            <p:cNvPr name="TextBox 7" id="7"/>
            <p:cNvSpPr txBox="true"/>
            <p:nvPr/>
          </p:nvSpPr>
          <p:spPr>
            <a:xfrm rot="0">
              <a:off x="0" y="1055664"/>
              <a:ext cx="11057524" cy="5108998"/>
            </a:xfrm>
            <a:prstGeom prst="rect">
              <a:avLst/>
            </a:prstGeom>
          </p:spPr>
          <p:txBody>
            <a:bodyPr anchor="t" rtlCol="false" tIns="0" lIns="0" bIns="0" rIns="0">
              <a:spAutoFit/>
            </a:bodyPr>
            <a:lstStyle/>
            <a:p>
              <a:pPr algn="l" marL="561341" indent="-280670" lvl="1">
                <a:lnSpc>
                  <a:spcPts val="3380"/>
                </a:lnSpc>
                <a:buFont typeface="Arial"/>
                <a:buChar char="•"/>
              </a:pPr>
              <a:r>
                <a:rPr lang="en-US" sz="2600">
                  <a:solidFill>
                    <a:srgbClr val="000000"/>
                  </a:solidFill>
                  <a:latin typeface="Clear Sans"/>
                </a:rPr>
                <a:t>Research and evaluate common authentication and authorization protocols (OAuth2, OpenID Connect, SAML 2.0).</a:t>
              </a:r>
            </a:p>
            <a:p>
              <a:pPr algn="l" marL="561341" indent="-280670" lvl="1">
                <a:lnSpc>
                  <a:spcPts val="3380"/>
                </a:lnSpc>
                <a:buFont typeface="Arial"/>
                <a:buChar char="•"/>
              </a:pPr>
              <a:r>
                <a:rPr lang="en-US" sz="2600">
                  <a:solidFill>
                    <a:srgbClr val="000000"/>
                  </a:solidFill>
                  <a:latin typeface="Clear Sans"/>
                </a:rPr>
                <a:t>Design and develop a secure, efficient, and scalable IAM system based on these protocols.</a:t>
              </a:r>
            </a:p>
            <a:p>
              <a:pPr algn="l" marL="561341" indent="-280670" lvl="1">
                <a:lnSpc>
                  <a:spcPts val="3380"/>
                </a:lnSpc>
                <a:buFont typeface="Arial"/>
                <a:buChar char="•"/>
              </a:pPr>
              <a:r>
                <a:rPr lang="en-US" sz="2600">
                  <a:solidFill>
                    <a:srgbClr val="000000"/>
                  </a:solidFill>
                  <a:latin typeface="Clear Sans"/>
                </a:rPr>
                <a:t>Utilize open-source solutions (IdentityServer, Keycloak, OWASP SSO, etc.) to implement the IAM system.</a:t>
              </a:r>
            </a:p>
            <a:p>
              <a:pPr algn="l">
                <a:lnSpc>
                  <a:spcPts val="3380"/>
                </a:lnSpc>
              </a:pPr>
            </a:p>
          </p:txBody>
        </p:sp>
      </p:grpSp>
      <p:sp>
        <p:nvSpPr>
          <p:cNvPr name="Freeform 8" id="8"/>
          <p:cNvSpPr/>
          <p:nvPr/>
        </p:nvSpPr>
        <p:spPr>
          <a:xfrm flipH="false" flipV="false" rot="0">
            <a:off x="10100830" y="2400300"/>
            <a:ext cx="7522474" cy="7240382"/>
          </a:xfrm>
          <a:custGeom>
            <a:avLst/>
            <a:gdLst/>
            <a:ahLst/>
            <a:cxnLst/>
            <a:rect r="r" b="b" t="t" l="l"/>
            <a:pathLst>
              <a:path h="7240382" w="7522474">
                <a:moveTo>
                  <a:pt x="0" y="0"/>
                </a:moveTo>
                <a:lnTo>
                  <a:pt x="7522474" y="0"/>
                </a:lnTo>
                <a:lnTo>
                  <a:pt x="7522474" y="7240382"/>
                </a:lnTo>
                <a:lnTo>
                  <a:pt x="0" y="7240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657295" y="3676447"/>
            <a:ext cx="4409545" cy="4645346"/>
          </a:xfrm>
          <a:custGeom>
            <a:avLst/>
            <a:gdLst/>
            <a:ahLst/>
            <a:cxnLst/>
            <a:rect r="r" b="b" t="t" l="l"/>
            <a:pathLst>
              <a:path h="4645346" w="4409545">
                <a:moveTo>
                  <a:pt x="0" y="0"/>
                </a:moveTo>
                <a:lnTo>
                  <a:pt x="4409544" y="0"/>
                </a:lnTo>
                <a:lnTo>
                  <a:pt x="4409544" y="4645346"/>
                </a:lnTo>
                <a:lnTo>
                  <a:pt x="0" y="4645346"/>
                </a:lnTo>
                <a:lnTo>
                  <a:pt x="0" y="0"/>
                </a:lnTo>
                <a:close/>
              </a:path>
            </a:pathLst>
          </a:custGeom>
          <a:blipFill>
            <a:blip r:embed="rId7"/>
            <a:stretch>
              <a:fillRect l="-20855" t="0" r="-19572"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781681">
            <a:off x="3731731" y="4683918"/>
            <a:ext cx="9133702" cy="8617511"/>
          </a:xfrm>
          <a:prstGeom prst="rect">
            <a:avLst/>
          </a:prstGeom>
        </p:spPr>
      </p:pic>
      <p:sp>
        <p:nvSpPr>
          <p:cNvPr name="TextBox 3" id="3"/>
          <p:cNvSpPr txBox="true"/>
          <p:nvPr/>
        </p:nvSpPr>
        <p:spPr>
          <a:xfrm rot="0">
            <a:off x="1028700" y="3922822"/>
            <a:ext cx="6436125" cy="2190750"/>
          </a:xfrm>
          <a:prstGeom prst="rect">
            <a:avLst/>
          </a:prstGeom>
        </p:spPr>
        <p:txBody>
          <a:bodyPr anchor="t" rtlCol="false" tIns="0" lIns="0" bIns="0" rIns="0">
            <a:spAutoFit/>
          </a:bodyPr>
          <a:lstStyle/>
          <a:p>
            <a:pPr algn="l">
              <a:lnSpc>
                <a:spcPts val="8640"/>
              </a:lnSpc>
            </a:pPr>
            <a:r>
              <a:rPr lang="en-US" sz="7200">
                <a:solidFill>
                  <a:srgbClr val="000000"/>
                </a:solidFill>
                <a:latin typeface="Baloo"/>
              </a:rPr>
              <a:t>Background knowledge</a:t>
            </a:r>
          </a:p>
        </p:txBody>
      </p:sp>
      <p:grpSp>
        <p:nvGrpSpPr>
          <p:cNvPr name="Group 4" id="4"/>
          <p:cNvGrpSpPr/>
          <p:nvPr/>
        </p:nvGrpSpPr>
        <p:grpSpPr>
          <a:xfrm rot="0">
            <a:off x="7872380" y="1028700"/>
            <a:ext cx="9524987" cy="3376833"/>
            <a:chOff x="0" y="0"/>
            <a:chExt cx="12699982" cy="4502444"/>
          </a:xfrm>
        </p:grpSpPr>
        <p:grpSp>
          <p:nvGrpSpPr>
            <p:cNvPr name="Group 5" id="5"/>
            <p:cNvGrpSpPr/>
            <p:nvPr/>
          </p:nvGrpSpPr>
          <p:grpSpPr>
            <a:xfrm rot="0">
              <a:off x="0" y="0"/>
              <a:ext cx="12699982" cy="4502444"/>
              <a:chOff x="0" y="0"/>
              <a:chExt cx="4512977" cy="1599957"/>
            </a:xfrm>
          </p:grpSpPr>
          <p:sp>
            <p:nvSpPr>
              <p:cNvPr name="Freeform 6" id="6"/>
              <p:cNvSpPr/>
              <p:nvPr/>
            </p:nvSpPr>
            <p:spPr>
              <a:xfrm flipH="false" flipV="false" rot="0">
                <a:off x="0" y="0"/>
                <a:ext cx="4512977" cy="1599957"/>
              </a:xfrm>
              <a:custGeom>
                <a:avLst/>
                <a:gdLst/>
                <a:ahLst/>
                <a:cxnLst/>
                <a:rect r="r" b="b" t="t" l="l"/>
                <a:pathLst>
                  <a:path h="1599957" w="4512977">
                    <a:moveTo>
                      <a:pt x="4388517" y="1599957"/>
                    </a:moveTo>
                    <a:lnTo>
                      <a:pt x="124460" y="1599957"/>
                    </a:lnTo>
                    <a:cubicBezTo>
                      <a:pt x="55880" y="1599957"/>
                      <a:pt x="0" y="1544077"/>
                      <a:pt x="0" y="1475497"/>
                    </a:cubicBezTo>
                    <a:lnTo>
                      <a:pt x="0" y="124460"/>
                    </a:lnTo>
                    <a:cubicBezTo>
                      <a:pt x="0" y="55880"/>
                      <a:pt x="55880" y="0"/>
                      <a:pt x="124460" y="0"/>
                    </a:cubicBezTo>
                    <a:lnTo>
                      <a:pt x="4388517" y="0"/>
                    </a:lnTo>
                    <a:cubicBezTo>
                      <a:pt x="4457097" y="0"/>
                      <a:pt x="4512977" y="55880"/>
                      <a:pt x="4512977" y="124460"/>
                    </a:cubicBezTo>
                    <a:lnTo>
                      <a:pt x="4512977" y="1475497"/>
                    </a:lnTo>
                    <a:cubicBezTo>
                      <a:pt x="4512977" y="1544077"/>
                      <a:pt x="4457097" y="1599957"/>
                      <a:pt x="4388517" y="1599957"/>
                    </a:cubicBezTo>
                    <a:close/>
                  </a:path>
                </a:pathLst>
              </a:custGeom>
              <a:solidFill>
                <a:srgbClr val="D8A1A6"/>
              </a:solidFill>
            </p:spPr>
          </p:sp>
        </p:grpSp>
        <p:sp>
          <p:nvSpPr>
            <p:cNvPr name="TextBox 7" id="7"/>
            <p:cNvSpPr txBox="true"/>
            <p:nvPr/>
          </p:nvSpPr>
          <p:spPr>
            <a:xfrm rot="0">
              <a:off x="821229" y="259398"/>
              <a:ext cx="10820400"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rPr>
                <a:t>Web/Web </a:t>
              </a:r>
              <a:r>
                <a:rPr lang="en-US" sz="3600">
                  <a:solidFill>
                    <a:srgbClr val="000000"/>
                  </a:solidFill>
                  <a:latin typeface="Baloo"/>
                </a:rPr>
                <a:t>Service</a:t>
              </a:r>
            </a:p>
          </p:txBody>
        </p:sp>
        <p:sp>
          <p:nvSpPr>
            <p:cNvPr name="TextBox 8" id="8"/>
            <p:cNvSpPr txBox="true"/>
            <p:nvPr/>
          </p:nvSpPr>
          <p:spPr>
            <a:xfrm rot="0">
              <a:off x="821229" y="1343636"/>
              <a:ext cx="11057524" cy="2802043"/>
            </a:xfrm>
            <a:prstGeom prst="rect">
              <a:avLst/>
            </a:prstGeom>
          </p:spPr>
          <p:txBody>
            <a:bodyPr anchor="t" rtlCol="false" tIns="0" lIns="0" bIns="0" rIns="0">
              <a:spAutoFit/>
            </a:bodyPr>
            <a:lstStyle/>
            <a:p>
              <a:pPr algn="l" marL="464186" indent="-232093" lvl="1">
                <a:lnSpc>
                  <a:spcPts val="2795"/>
                </a:lnSpc>
                <a:buFont typeface="Arial"/>
                <a:buChar char="•"/>
              </a:pPr>
              <a:r>
                <a:rPr lang="en-US" sz="2150">
                  <a:solidFill>
                    <a:srgbClr val="000000"/>
                  </a:solidFill>
                  <a:latin typeface="Clear Sans"/>
                </a:rPr>
                <a:t>Framework : React, Spring Boot, MySQL, ...</a:t>
              </a:r>
            </a:p>
            <a:p>
              <a:pPr algn="l" marL="464186" indent="-232093" lvl="1">
                <a:lnSpc>
                  <a:spcPts val="2795"/>
                </a:lnSpc>
                <a:buFont typeface="Arial"/>
                <a:buChar char="•"/>
              </a:pPr>
              <a:r>
                <a:rPr lang="en-US" sz="2150">
                  <a:solidFill>
                    <a:srgbClr val="000000"/>
                  </a:solidFill>
                  <a:latin typeface="Clear Sans"/>
                </a:rPr>
                <a:t>The web relies on a client-server model where web browsers (clients) request information from web servers.</a:t>
              </a:r>
            </a:p>
            <a:p>
              <a:pPr algn="l" marL="464186" indent="-232093" lvl="1">
                <a:lnSpc>
                  <a:spcPts val="2795"/>
                </a:lnSpc>
                <a:buFont typeface="Arial"/>
                <a:buChar char="•"/>
              </a:pPr>
              <a:r>
                <a:rPr lang="en-US" sz="2150">
                  <a:solidFill>
                    <a:srgbClr val="000000"/>
                  </a:solidFill>
                  <a:latin typeface="Clear Sans"/>
                </a:rPr>
                <a:t>Web services allowing applications to communicate directly, exchanging data using standardized protocols like SOAP or REST APIs. </a:t>
              </a:r>
            </a:p>
          </p:txBody>
        </p:sp>
      </p:grpSp>
      <p:grpSp>
        <p:nvGrpSpPr>
          <p:cNvPr name="Group 9" id="9"/>
          <p:cNvGrpSpPr/>
          <p:nvPr/>
        </p:nvGrpSpPr>
        <p:grpSpPr>
          <a:xfrm rot="0">
            <a:off x="7872380" y="5010726"/>
            <a:ext cx="9524987" cy="2359755"/>
            <a:chOff x="0" y="0"/>
            <a:chExt cx="12699982" cy="3146339"/>
          </a:xfrm>
        </p:grpSpPr>
        <p:grpSp>
          <p:nvGrpSpPr>
            <p:cNvPr name="Group 10" id="10"/>
            <p:cNvGrpSpPr/>
            <p:nvPr/>
          </p:nvGrpSpPr>
          <p:grpSpPr>
            <a:xfrm rot="0">
              <a:off x="0" y="0"/>
              <a:ext cx="12699982" cy="3146339"/>
              <a:chOff x="0" y="0"/>
              <a:chExt cx="4512977" cy="1118061"/>
            </a:xfrm>
          </p:grpSpPr>
          <p:sp>
            <p:nvSpPr>
              <p:cNvPr name="Freeform 11" id="11"/>
              <p:cNvSpPr/>
              <p:nvPr/>
            </p:nvSpPr>
            <p:spPr>
              <a:xfrm flipH="false" flipV="false" rot="0">
                <a:off x="0" y="0"/>
                <a:ext cx="4512977" cy="1118061"/>
              </a:xfrm>
              <a:custGeom>
                <a:avLst/>
                <a:gdLst/>
                <a:ahLst/>
                <a:cxnLst/>
                <a:rect r="r" b="b" t="t" l="l"/>
                <a:pathLst>
                  <a:path h="1118061" w="4512977">
                    <a:moveTo>
                      <a:pt x="4388517" y="1118061"/>
                    </a:moveTo>
                    <a:lnTo>
                      <a:pt x="124460" y="1118061"/>
                    </a:lnTo>
                    <a:cubicBezTo>
                      <a:pt x="55880" y="1118061"/>
                      <a:pt x="0" y="1062181"/>
                      <a:pt x="0" y="993601"/>
                    </a:cubicBezTo>
                    <a:lnTo>
                      <a:pt x="0" y="124460"/>
                    </a:lnTo>
                    <a:cubicBezTo>
                      <a:pt x="0" y="55880"/>
                      <a:pt x="55880" y="0"/>
                      <a:pt x="124460" y="0"/>
                    </a:cubicBezTo>
                    <a:lnTo>
                      <a:pt x="4388517" y="0"/>
                    </a:lnTo>
                    <a:cubicBezTo>
                      <a:pt x="4457097" y="0"/>
                      <a:pt x="4512977" y="55880"/>
                      <a:pt x="4512977" y="124460"/>
                    </a:cubicBezTo>
                    <a:lnTo>
                      <a:pt x="4512977" y="993601"/>
                    </a:lnTo>
                    <a:cubicBezTo>
                      <a:pt x="4512977" y="1062181"/>
                      <a:pt x="4457097" y="1118061"/>
                      <a:pt x="4388517" y="1118061"/>
                    </a:cubicBezTo>
                    <a:close/>
                  </a:path>
                </a:pathLst>
              </a:custGeom>
              <a:solidFill>
                <a:srgbClr val="D8A1A6"/>
              </a:solidFill>
            </p:spPr>
          </p:sp>
        </p:grpSp>
        <p:sp>
          <p:nvSpPr>
            <p:cNvPr name="TextBox 12" id="12"/>
            <p:cNvSpPr txBox="true"/>
            <p:nvPr/>
          </p:nvSpPr>
          <p:spPr>
            <a:xfrm rot="0">
              <a:off x="821229" y="253929"/>
              <a:ext cx="10820400"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rPr>
                <a:t>Database</a:t>
              </a:r>
            </a:p>
          </p:txBody>
        </p:sp>
        <p:sp>
          <p:nvSpPr>
            <p:cNvPr name="TextBox 13" id="13"/>
            <p:cNvSpPr txBox="true"/>
            <p:nvPr/>
          </p:nvSpPr>
          <p:spPr>
            <a:xfrm rot="0">
              <a:off x="821229" y="1338168"/>
              <a:ext cx="11057524" cy="1243753"/>
            </a:xfrm>
            <a:prstGeom prst="rect">
              <a:avLst/>
            </a:prstGeom>
          </p:spPr>
          <p:txBody>
            <a:bodyPr anchor="t" rtlCol="false" tIns="0" lIns="0" bIns="0" rIns="0">
              <a:spAutoFit/>
            </a:bodyPr>
            <a:lstStyle/>
            <a:p>
              <a:pPr algn="l">
                <a:lnSpc>
                  <a:spcPts val="2502"/>
                </a:lnSpc>
              </a:pPr>
              <a:r>
                <a:rPr lang="en-US" sz="1925">
                  <a:solidFill>
                    <a:srgbClr val="000000"/>
                  </a:solidFill>
                  <a:latin typeface="Clear Sans"/>
                </a:rPr>
                <a:t>MySQL: </a:t>
              </a:r>
            </a:p>
            <a:p>
              <a:pPr algn="l" marL="415608" indent="-207804" lvl="1">
                <a:lnSpc>
                  <a:spcPts val="2502"/>
                </a:lnSpc>
                <a:buFont typeface="Arial"/>
                <a:buChar char="•"/>
              </a:pPr>
              <a:r>
                <a:rPr lang="en-US" sz="1925">
                  <a:solidFill>
                    <a:srgbClr val="000000"/>
                  </a:solidFill>
                  <a:latin typeface="Clear Sans"/>
                </a:rPr>
                <a:t>MySQL is a popular open-source relational database management system (RDBMS)</a:t>
              </a:r>
            </a:p>
          </p:txBody>
        </p:sp>
      </p:grpSp>
      <p:grpSp>
        <p:nvGrpSpPr>
          <p:cNvPr name="Group 14" id="14"/>
          <p:cNvGrpSpPr/>
          <p:nvPr/>
        </p:nvGrpSpPr>
        <p:grpSpPr>
          <a:xfrm rot="0">
            <a:off x="7872380" y="7975673"/>
            <a:ext cx="9524987" cy="2034000"/>
            <a:chOff x="0" y="0"/>
            <a:chExt cx="12699982" cy="2712000"/>
          </a:xfrm>
        </p:grpSpPr>
        <p:grpSp>
          <p:nvGrpSpPr>
            <p:cNvPr name="Group 15" id="15"/>
            <p:cNvGrpSpPr/>
            <p:nvPr/>
          </p:nvGrpSpPr>
          <p:grpSpPr>
            <a:xfrm rot="0">
              <a:off x="0" y="0"/>
              <a:ext cx="12699982" cy="2712000"/>
              <a:chOff x="0" y="0"/>
              <a:chExt cx="4512977" cy="963717"/>
            </a:xfrm>
          </p:grpSpPr>
          <p:sp>
            <p:nvSpPr>
              <p:cNvPr name="Freeform 16" id="16"/>
              <p:cNvSpPr/>
              <p:nvPr/>
            </p:nvSpPr>
            <p:spPr>
              <a:xfrm flipH="false" flipV="false" rot="0">
                <a:off x="0" y="0"/>
                <a:ext cx="4512977" cy="963717"/>
              </a:xfrm>
              <a:custGeom>
                <a:avLst/>
                <a:gdLst/>
                <a:ahLst/>
                <a:cxnLst/>
                <a:rect r="r" b="b" t="t" l="l"/>
                <a:pathLst>
                  <a:path h="963717" w="4512977">
                    <a:moveTo>
                      <a:pt x="4388517" y="963717"/>
                    </a:moveTo>
                    <a:lnTo>
                      <a:pt x="124460" y="963717"/>
                    </a:lnTo>
                    <a:cubicBezTo>
                      <a:pt x="55880" y="963717"/>
                      <a:pt x="0" y="907837"/>
                      <a:pt x="0" y="839257"/>
                    </a:cubicBezTo>
                    <a:lnTo>
                      <a:pt x="0" y="124460"/>
                    </a:lnTo>
                    <a:cubicBezTo>
                      <a:pt x="0" y="55880"/>
                      <a:pt x="55880" y="0"/>
                      <a:pt x="124460" y="0"/>
                    </a:cubicBezTo>
                    <a:lnTo>
                      <a:pt x="4388517" y="0"/>
                    </a:lnTo>
                    <a:cubicBezTo>
                      <a:pt x="4457097" y="0"/>
                      <a:pt x="4512977" y="55880"/>
                      <a:pt x="4512977" y="124460"/>
                    </a:cubicBezTo>
                    <a:lnTo>
                      <a:pt x="4512977" y="839257"/>
                    </a:lnTo>
                    <a:cubicBezTo>
                      <a:pt x="4512977" y="907837"/>
                      <a:pt x="4457097" y="963717"/>
                      <a:pt x="4388517" y="963717"/>
                    </a:cubicBezTo>
                    <a:close/>
                  </a:path>
                </a:pathLst>
              </a:custGeom>
              <a:solidFill>
                <a:srgbClr val="D8A1A6"/>
              </a:solidFill>
            </p:spPr>
          </p:sp>
        </p:grpSp>
        <p:sp>
          <p:nvSpPr>
            <p:cNvPr name="TextBox 17" id="17"/>
            <p:cNvSpPr txBox="true"/>
            <p:nvPr/>
          </p:nvSpPr>
          <p:spPr>
            <a:xfrm rot="0">
              <a:off x="821229" y="259398"/>
              <a:ext cx="10820400"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rPr>
                <a:t>Programing</a:t>
              </a:r>
            </a:p>
          </p:txBody>
        </p:sp>
        <p:sp>
          <p:nvSpPr>
            <p:cNvPr name="TextBox 18" id="18"/>
            <p:cNvSpPr txBox="true"/>
            <p:nvPr/>
          </p:nvSpPr>
          <p:spPr>
            <a:xfrm rot="0">
              <a:off x="821229" y="1343636"/>
              <a:ext cx="11057524" cy="872913"/>
            </a:xfrm>
            <a:prstGeom prst="rect">
              <a:avLst/>
            </a:prstGeom>
          </p:spPr>
          <p:txBody>
            <a:bodyPr anchor="t" rtlCol="false" tIns="0" lIns="0" bIns="0" rIns="0">
              <a:spAutoFit/>
            </a:bodyPr>
            <a:lstStyle/>
            <a:p>
              <a:pPr algn="l" marL="447993" indent="-223997" lvl="1">
                <a:lnSpc>
                  <a:spcPts val="2697"/>
                </a:lnSpc>
                <a:buFont typeface="Arial"/>
                <a:buChar char="•"/>
              </a:pPr>
              <a:r>
                <a:rPr lang="en-US" sz="2075">
                  <a:solidFill>
                    <a:srgbClr val="000000"/>
                  </a:solidFill>
                  <a:latin typeface="Clear Sans"/>
                </a:rPr>
                <a:t>Protocols: OAuth2, OpenID Connect, SAML 2.0</a:t>
              </a:r>
            </a:p>
            <a:p>
              <a:pPr algn="l" marL="447993" indent="-223997" lvl="1">
                <a:lnSpc>
                  <a:spcPts val="2697"/>
                </a:lnSpc>
                <a:buFont typeface="Arial"/>
                <a:buChar char="•"/>
              </a:pPr>
              <a:r>
                <a:rPr lang="en-US" sz="2075">
                  <a:solidFill>
                    <a:srgbClr val="000000"/>
                  </a:solidFill>
                  <a:latin typeface="Clear Sans"/>
                </a:rPr>
                <a:t>Open sources: IdentityServer, Key Kloak, OWASP SSO</a:t>
              </a:r>
            </a:p>
          </p:txBody>
        </p:sp>
      </p:grpSp>
      <p:sp>
        <p:nvSpPr>
          <p:cNvPr name="Freeform 19" id="19"/>
          <p:cNvSpPr/>
          <p:nvPr/>
        </p:nvSpPr>
        <p:spPr>
          <a:xfrm flipH="false" flipV="false" rot="5820624">
            <a:off x="-147850" y="-1833905"/>
            <a:ext cx="4514573" cy="5305588"/>
          </a:xfrm>
          <a:custGeom>
            <a:avLst/>
            <a:gdLst/>
            <a:ahLst/>
            <a:cxnLst/>
            <a:rect r="r" b="b" t="t" l="l"/>
            <a:pathLst>
              <a:path h="5305588" w="4514573">
                <a:moveTo>
                  <a:pt x="0" y="0"/>
                </a:moveTo>
                <a:lnTo>
                  <a:pt x="4514574" y="0"/>
                </a:lnTo>
                <a:lnTo>
                  <a:pt x="4514574" y="5305588"/>
                </a:lnTo>
                <a:lnTo>
                  <a:pt x="0" y="53055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989" t="67035" r="0" b="0"/>
          <a:stretch>
            <a:fillRect/>
          </a:stretch>
        </p:blipFill>
        <p:spPr>
          <a:xfrm flipH="false" flipV="false" rot="-10800000">
            <a:off x="0" y="-32502"/>
            <a:ext cx="3468258" cy="3089052"/>
          </a:xfrm>
          <a:prstGeom prst="rect">
            <a:avLst/>
          </a:prstGeom>
        </p:spPr>
      </p:pic>
      <p:grpSp>
        <p:nvGrpSpPr>
          <p:cNvPr name="Group 3" id="3"/>
          <p:cNvGrpSpPr/>
          <p:nvPr/>
        </p:nvGrpSpPr>
        <p:grpSpPr>
          <a:xfrm rot="0">
            <a:off x="6667301" y="4691928"/>
            <a:ext cx="4757851" cy="2514954"/>
            <a:chOff x="0" y="0"/>
            <a:chExt cx="6343801" cy="3353272"/>
          </a:xfrm>
        </p:grpSpPr>
        <p:sp>
          <p:nvSpPr>
            <p:cNvPr name="TextBox 4" id="4"/>
            <p:cNvSpPr txBox="true"/>
            <p:nvPr/>
          </p:nvSpPr>
          <p:spPr>
            <a:xfrm rot="0">
              <a:off x="0" y="1133383"/>
              <a:ext cx="6343801" cy="2251498"/>
            </a:xfrm>
            <a:prstGeom prst="rect">
              <a:avLst/>
            </a:prstGeom>
          </p:spPr>
          <p:txBody>
            <a:bodyPr anchor="t" rtlCol="false" tIns="0" lIns="0" bIns="0" rIns="0">
              <a:spAutoFit/>
            </a:bodyPr>
            <a:lstStyle/>
            <a:p>
              <a:pPr algn="ctr">
                <a:lnSpc>
                  <a:spcPts val="3380"/>
                </a:lnSpc>
              </a:pPr>
              <a:r>
                <a:rPr lang="en-US" sz="2600">
                  <a:solidFill>
                    <a:srgbClr val="000000"/>
                  </a:solidFill>
                  <a:latin typeface="Clear Sans"/>
                </a:rPr>
                <a:t>OpenID Connect is an interoperable authentication protocol based on the OAuth 2.0 framework of specifications </a:t>
              </a:r>
            </a:p>
          </p:txBody>
        </p:sp>
        <p:sp>
          <p:nvSpPr>
            <p:cNvPr name="TextBox 5" id="5"/>
            <p:cNvSpPr txBox="true"/>
            <p:nvPr/>
          </p:nvSpPr>
          <p:spPr>
            <a:xfrm rot="0">
              <a:off x="0" y="-38100"/>
              <a:ext cx="6343801" cy="764540"/>
            </a:xfrm>
            <a:prstGeom prst="rect">
              <a:avLst/>
            </a:prstGeom>
          </p:spPr>
          <p:txBody>
            <a:bodyPr anchor="t" rtlCol="false" tIns="0" lIns="0" bIns="0" rIns="0">
              <a:spAutoFit/>
            </a:bodyPr>
            <a:lstStyle/>
            <a:p>
              <a:pPr algn="ctr">
                <a:lnSpc>
                  <a:spcPts val="4680"/>
                </a:lnSpc>
              </a:pPr>
              <a:r>
                <a:rPr lang="en-US" sz="3600">
                  <a:solidFill>
                    <a:srgbClr val="000000"/>
                  </a:solidFill>
                  <a:latin typeface="Baloo"/>
                </a:rPr>
                <a:t>OpenID Connect</a:t>
              </a:r>
            </a:p>
          </p:txBody>
        </p:sp>
      </p:grpSp>
      <p:grpSp>
        <p:nvGrpSpPr>
          <p:cNvPr name="Group 6" id="6"/>
          <p:cNvGrpSpPr/>
          <p:nvPr/>
        </p:nvGrpSpPr>
        <p:grpSpPr>
          <a:xfrm rot="0">
            <a:off x="12599222" y="4691928"/>
            <a:ext cx="4757851" cy="2520881"/>
            <a:chOff x="0" y="0"/>
            <a:chExt cx="6343801" cy="3361174"/>
          </a:xfrm>
        </p:grpSpPr>
        <p:sp>
          <p:nvSpPr>
            <p:cNvPr name="TextBox 7" id="7"/>
            <p:cNvSpPr txBox="true"/>
            <p:nvPr/>
          </p:nvSpPr>
          <p:spPr>
            <a:xfrm rot="0">
              <a:off x="0" y="1133383"/>
              <a:ext cx="6343801" cy="2251498"/>
            </a:xfrm>
            <a:prstGeom prst="rect">
              <a:avLst/>
            </a:prstGeom>
          </p:spPr>
          <p:txBody>
            <a:bodyPr anchor="t" rtlCol="false" tIns="0" lIns="0" bIns="0" rIns="0">
              <a:spAutoFit/>
            </a:bodyPr>
            <a:lstStyle/>
            <a:p>
              <a:pPr algn="ctr">
                <a:lnSpc>
                  <a:spcPts val="3380"/>
                </a:lnSpc>
              </a:pPr>
              <a:r>
                <a:rPr lang="en-US" sz="2600">
                  <a:solidFill>
                    <a:srgbClr val="000000"/>
                  </a:solidFill>
                  <a:latin typeface="Clear Sans"/>
                </a:rPr>
                <a:t>Keycloak is an open-source tool that acts as an Identity and Access Management (IAM) server</a:t>
              </a:r>
            </a:p>
          </p:txBody>
        </p:sp>
        <p:sp>
          <p:nvSpPr>
            <p:cNvPr name="TextBox 8" id="8"/>
            <p:cNvSpPr txBox="true"/>
            <p:nvPr/>
          </p:nvSpPr>
          <p:spPr>
            <a:xfrm rot="0">
              <a:off x="0" y="-38100"/>
              <a:ext cx="6343801" cy="764540"/>
            </a:xfrm>
            <a:prstGeom prst="rect">
              <a:avLst/>
            </a:prstGeom>
          </p:spPr>
          <p:txBody>
            <a:bodyPr anchor="t" rtlCol="false" tIns="0" lIns="0" bIns="0" rIns="0">
              <a:spAutoFit/>
            </a:bodyPr>
            <a:lstStyle/>
            <a:p>
              <a:pPr algn="ctr">
                <a:lnSpc>
                  <a:spcPts val="4680"/>
                </a:lnSpc>
              </a:pPr>
              <a:r>
                <a:rPr lang="en-US" sz="3600">
                  <a:solidFill>
                    <a:srgbClr val="000000"/>
                  </a:solidFill>
                  <a:latin typeface="Baloo"/>
                </a:rPr>
                <a:t>Key Kloak</a:t>
              </a:r>
            </a:p>
          </p:txBody>
        </p:sp>
      </p:grpSp>
      <p:grpSp>
        <p:nvGrpSpPr>
          <p:cNvPr name="Group 9" id="9"/>
          <p:cNvGrpSpPr/>
          <p:nvPr/>
        </p:nvGrpSpPr>
        <p:grpSpPr>
          <a:xfrm rot="0">
            <a:off x="1028700" y="1028700"/>
            <a:ext cx="367402" cy="346352"/>
            <a:chOff x="0" y="0"/>
            <a:chExt cx="489869" cy="461803"/>
          </a:xfrm>
        </p:grpSpPr>
        <p:sp>
          <p:nvSpPr>
            <p:cNvPr name="AutoShape 10" id="10"/>
            <p:cNvSpPr/>
            <p:nvPr/>
          </p:nvSpPr>
          <p:spPr>
            <a:xfrm rot="0">
              <a:off x="0" y="0"/>
              <a:ext cx="489869" cy="0"/>
            </a:xfrm>
            <a:prstGeom prst="line">
              <a:avLst/>
            </a:prstGeom>
            <a:ln cap="rnd" w="50872">
              <a:solidFill>
                <a:srgbClr val="000000"/>
              </a:solidFill>
              <a:prstDash val="solid"/>
              <a:headEnd type="none" len="sm" w="sm"/>
              <a:tailEnd type="none" len="sm" w="sm"/>
            </a:ln>
          </p:spPr>
        </p:sp>
        <p:sp>
          <p:nvSpPr>
            <p:cNvPr name="AutoShape 11" id="11"/>
            <p:cNvSpPr/>
            <p:nvPr/>
          </p:nvSpPr>
          <p:spPr>
            <a:xfrm rot="0">
              <a:off x="0" y="205275"/>
              <a:ext cx="489869" cy="0"/>
            </a:xfrm>
            <a:prstGeom prst="line">
              <a:avLst/>
            </a:prstGeom>
            <a:ln cap="rnd" w="50872">
              <a:solidFill>
                <a:srgbClr val="000000"/>
              </a:solidFill>
              <a:prstDash val="solid"/>
              <a:headEnd type="none" len="sm" w="sm"/>
              <a:tailEnd type="none" len="sm" w="sm"/>
            </a:ln>
          </p:spPr>
        </p:sp>
        <p:sp>
          <p:nvSpPr>
            <p:cNvPr name="AutoShape 12" id="12"/>
            <p:cNvSpPr/>
            <p:nvPr/>
          </p:nvSpPr>
          <p:spPr>
            <a:xfrm rot="0">
              <a:off x="0" y="410931"/>
              <a:ext cx="489869" cy="0"/>
            </a:xfrm>
            <a:prstGeom prst="line">
              <a:avLst/>
            </a:prstGeom>
            <a:ln cap="rnd" w="50872">
              <a:solidFill>
                <a:srgbClr val="000000"/>
              </a:solidFill>
              <a:prstDash val="solid"/>
              <a:headEnd type="none" len="sm" w="sm"/>
              <a:tailEnd type="none" len="sm" w="sm"/>
            </a:ln>
          </p:spPr>
        </p:sp>
      </p:grpSp>
      <p:pic>
        <p:nvPicPr>
          <p:cNvPr name="Picture 13" id="13"/>
          <p:cNvPicPr>
            <a:picLocks noChangeAspect="true"/>
          </p:cNvPicPr>
          <p:nvPr/>
        </p:nvPicPr>
        <p:blipFill>
          <a:blip r:embed="rId3"/>
          <a:srcRect l="70477" t="23497" r="0" b="0"/>
          <a:stretch>
            <a:fillRect/>
          </a:stretch>
        </p:blipFill>
        <p:spPr>
          <a:xfrm flipH="true" flipV="false" rot="-5400000">
            <a:off x="12514025" y="4513025"/>
            <a:ext cx="3215480" cy="8332470"/>
          </a:xfrm>
          <a:prstGeom prst="rect">
            <a:avLst/>
          </a:prstGeom>
        </p:spPr>
      </p:pic>
      <p:grpSp>
        <p:nvGrpSpPr>
          <p:cNvPr name="Group 14" id="14"/>
          <p:cNvGrpSpPr/>
          <p:nvPr/>
        </p:nvGrpSpPr>
        <p:grpSpPr>
          <a:xfrm rot="0">
            <a:off x="2280959" y="2458408"/>
            <a:ext cx="1929564" cy="192956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16" id="16"/>
          <p:cNvGrpSpPr/>
          <p:nvPr/>
        </p:nvGrpSpPr>
        <p:grpSpPr>
          <a:xfrm rot="0">
            <a:off x="8041613" y="2377446"/>
            <a:ext cx="2009227" cy="200922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18" id="18"/>
          <p:cNvGrpSpPr/>
          <p:nvPr/>
        </p:nvGrpSpPr>
        <p:grpSpPr>
          <a:xfrm rot="0">
            <a:off x="13820907" y="2377446"/>
            <a:ext cx="2202985" cy="220298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66926" t="0" r="-66926" b="0"/>
              </a:stretch>
            </a:blipFill>
          </p:spPr>
        </p:sp>
      </p:grpSp>
      <p:sp>
        <p:nvSpPr>
          <p:cNvPr name="TextBox 20" id="20"/>
          <p:cNvSpPr txBox="true"/>
          <p:nvPr/>
        </p:nvSpPr>
        <p:spPr>
          <a:xfrm rot="0">
            <a:off x="2766577" y="342900"/>
            <a:ext cx="12754846"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Baloo"/>
              </a:rPr>
              <a:t> </a:t>
            </a:r>
            <a:r>
              <a:rPr lang="en-US" sz="9000">
                <a:solidFill>
                  <a:srgbClr val="000000"/>
                </a:solidFill>
                <a:latin typeface="Baloo"/>
              </a:rPr>
              <a:t>Current Solutions</a:t>
            </a:r>
          </a:p>
        </p:txBody>
      </p:sp>
      <p:grpSp>
        <p:nvGrpSpPr>
          <p:cNvPr name="Group 21" id="21"/>
          <p:cNvGrpSpPr/>
          <p:nvPr/>
        </p:nvGrpSpPr>
        <p:grpSpPr>
          <a:xfrm rot="0">
            <a:off x="930927" y="4691928"/>
            <a:ext cx="4629628" cy="3806756"/>
            <a:chOff x="0" y="0"/>
            <a:chExt cx="6172837" cy="5075674"/>
          </a:xfrm>
        </p:grpSpPr>
        <p:sp>
          <p:nvSpPr>
            <p:cNvPr name="TextBox 22" id="22"/>
            <p:cNvSpPr txBox="true"/>
            <p:nvPr/>
          </p:nvSpPr>
          <p:spPr>
            <a:xfrm rot="0">
              <a:off x="0" y="1133383"/>
              <a:ext cx="6172837" cy="3965998"/>
            </a:xfrm>
            <a:prstGeom prst="rect">
              <a:avLst/>
            </a:prstGeom>
          </p:spPr>
          <p:txBody>
            <a:bodyPr anchor="t" rtlCol="false" tIns="0" lIns="0" bIns="0" rIns="0">
              <a:spAutoFit/>
            </a:bodyPr>
            <a:lstStyle/>
            <a:p>
              <a:pPr algn="ctr">
                <a:lnSpc>
                  <a:spcPts val="3380"/>
                </a:lnSpc>
              </a:pPr>
              <a:r>
                <a:rPr lang="en-US" sz="2600">
                  <a:solidFill>
                    <a:srgbClr val="000000"/>
                  </a:solidFill>
                  <a:latin typeface="Clear Sans"/>
                </a:rPr>
                <a:t>OAuth 2.0 is the industry-standard protocol for authorization. OAuth 2.0 focuses on client developer simplicity while providing specific authorization flows for web applications,</a:t>
              </a:r>
            </a:p>
          </p:txBody>
        </p:sp>
        <p:sp>
          <p:nvSpPr>
            <p:cNvPr name="TextBox 23" id="23"/>
            <p:cNvSpPr txBox="true"/>
            <p:nvPr/>
          </p:nvSpPr>
          <p:spPr>
            <a:xfrm rot="0">
              <a:off x="0" y="-38100"/>
              <a:ext cx="6172837" cy="764540"/>
            </a:xfrm>
            <a:prstGeom prst="rect">
              <a:avLst/>
            </a:prstGeom>
          </p:spPr>
          <p:txBody>
            <a:bodyPr anchor="t" rtlCol="false" tIns="0" lIns="0" bIns="0" rIns="0">
              <a:spAutoFit/>
            </a:bodyPr>
            <a:lstStyle/>
            <a:p>
              <a:pPr algn="ctr">
                <a:lnSpc>
                  <a:spcPts val="4680"/>
                </a:lnSpc>
              </a:pPr>
              <a:r>
                <a:rPr lang="en-US" sz="3600">
                  <a:solidFill>
                    <a:srgbClr val="000000"/>
                  </a:solidFill>
                  <a:latin typeface="Baloo"/>
                </a:rPr>
                <a:t> OAuth2</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5400000">
            <a:off x="1041561" y="-1041561"/>
            <a:ext cx="4331879" cy="6415001"/>
          </a:xfrm>
          <a:prstGeom prst="rect">
            <a:avLst/>
          </a:prstGeom>
        </p:spPr>
      </p:pic>
      <p:sp>
        <p:nvSpPr>
          <p:cNvPr name="Freeform 3" id="3"/>
          <p:cNvSpPr/>
          <p:nvPr/>
        </p:nvSpPr>
        <p:spPr>
          <a:xfrm flipH="false" flipV="false" rot="0">
            <a:off x="3981091" y="1781037"/>
            <a:ext cx="10592420" cy="7940321"/>
          </a:xfrm>
          <a:custGeom>
            <a:avLst/>
            <a:gdLst/>
            <a:ahLst/>
            <a:cxnLst/>
            <a:rect r="r" b="b" t="t" l="l"/>
            <a:pathLst>
              <a:path h="7940321" w="10592420">
                <a:moveTo>
                  <a:pt x="0" y="0"/>
                </a:moveTo>
                <a:lnTo>
                  <a:pt x="10592421" y="0"/>
                </a:lnTo>
                <a:lnTo>
                  <a:pt x="10592421" y="7940321"/>
                </a:lnTo>
                <a:lnTo>
                  <a:pt x="0" y="7940321"/>
                </a:lnTo>
                <a:lnTo>
                  <a:pt x="0" y="0"/>
                </a:lnTo>
                <a:close/>
              </a:path>
            </a:pathLst>
          </a:custGeom>
          <a:blipFill>
            <a:blip r:embed="rId3"/>
            <a:stretch>
              <a:fillRect l="0" t="0" r="0" b="0"/>
            </a:stretch>
          </a:blipFill>
        </p:spPr>
      </p:sp>
      <p:sp>
        <p:nvSpPr>
          <p:cNvPr name="TextBox 4" id="4"/>
          <p:cNvSpPr txBox="true"/>
          <p:nvPr/>
        </p:nvSpPr>
        <p:spPr>
          <a:xfrm rot="0">
            <a:off x="6415001" y="563793"/>
            <a:ext cx="5087567" cy="670243"/>
          </a:xfrm>
          <a:prstGeom prst="rect">
            <a:avLst/>
          </a:prstGeom>
        </p:spPr>
        <p:txBody>
          <a:bodyPr anchor="t" rtlCol="false" tIns="0" lIns="0" bIns="0" rIns="0">
            <a:spAutoFit/>
          </a:bodyPr>
          <a:lstStyle/>
          <a:p>
            <a:pPr algn="ctr">
              <a:lnSpc>
                <a:spcPts val="5492"/>
              </a:lnSpc>
            </a:pPr>
            <a:r>
              <a:rPr lang="en-US" sz="4224">
                <a:solidFill>
                  <a:srgbClr val="FFFAEF"/>
                </a:solidFill>
                <a:latin typeface="Baloo"/>
              </a:rPr>
              <a:t>OAuth 2 Flow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DAGGPfcqWbE</dc:identifier>
  <dcterms:modified xsi:type="dcterms:W3CDTF">2011-08-01T06:04:30Z</dcterms:modified>
  <cp:revision>1</cp:revision>
  <dc:title>Slide thuyết trình pj SRV</dc:title>
</cp:coreProperties>
</file>